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575" r:id="rId2"/>
    <p:sldId id="589" r:id="rId3"/>
    <p:sldId id="496" r:id="rId4"/>
    <p:sldId id="647" r:id="rId5"/>
    <p:sldId id="650" r:id="rId6"/>
    <p:sldId id="556" r:id="rId7"/>
    <p:sldId id="572" r:id="rId8"/>
    <p:sldId id="557" r:id="rId9"/>
    <p:sldId id="394" r:id="rId10"/>
    <p:sldId id="507" r:id="rId11"/>
    <p:sldId id="547" r:id="rId12"/>
    <p:sldId id="591" r:id="rId13"/>
    <p:sldId id="644" r:id="rId14"/>
    <p:sldId id="564" r:id="rId15"/>
    <p:sldId id="578" r:id="rId16"/>
    <p:sldId id="558" r:id="rId17"/>
    <p:sldId id="523" r:id="rId18"/>
    <p:sldId id="651" r:id="rId19"/>
    <p:sldId id="638" r:id="rId20"/>
    <p:sldId id="649" r:id="rId21"/>
    <p:sldId id="640" r:id="rId22"/>
    <p:sldId id="641" r:id="rId23"/>
    <p:sldId id="642" r:id="rId24"/>
    <p:sldId id="643" r:id="rId25"/>
    <p:sldId id="583" r:id="rId26"/>
    <p:sldId id="531" r:id="rId27"/>
    <p:sldId id="648" r:id="rId28"/>
    <p:sldId id="654" r:id="rId29"/>
    <p:sldId id="655" r:id="rId30"/>
    <p:sldId id="588" r:id="rId31"/>
    <p:sldId id="582" r:id="rId32"/>
    <p:sldId id="652" r:id="rId33"/>
    <p:sldId id="637" r:id="rId34"/>
  </p:sldIdLst>
  <p:sldSz cx="9144000" cy="6858000" type="screen4x3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Klavon" initials="MK" lastIdx="0" clrIdx="0">
    <p:extLst>
      <p:ext uri="{19B8F6BF-5375-455C-9EA6-DF929625EA0E}">
        <p15:presenceInfo xmlns:p15="http://schemas.microsoft.com/office/powerpoint/2012/main" userId="S-1-5-21-4106337371-1758325543-3162288480-5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364" autoAdjust="0"/>
  </p:normalViewPr>
  <p:slideViewPr>
    <p:cSldViewPr>
      <p:cViewPr varScale="1">
        <p:scale>
          <a:sx n="109" d="100"/>
          <a:sy n="109" d="100"/>
        </p:scale>
        <p:origin x="8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7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6"/>
    </p:cViewPr>
  </p:sorterViewPr>
  <p:notesViewPr>
    <p:cSldViewPr>
      <p:cViewPr varScale="1">
        <p:scale>
          <a:sx n="85" d="100"/>
          <a:sy n="85" d="100"/>
        </p:scale>
        <p:origin x="19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3" y="2"/>
            <a:ext cx="4068980" cy="355446"/>
          </a:xfrm>
          <a:prstGeom prst="rect">
            <a:avLst/>
          </a:prstGeom>
        </p:spPr>
        <p:txBody>
          <a:bodyPr vert="horz" lIns="94172" tIns="47084" rIns="94172" bIns="4708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15" y="2"/>
            <a:ext cx="4068980" cy="355446"/>
          </a:xfrm>
          <a:prstGeom prst="rect">
            <a:avLst/>
          </a:prstGeom>
        </p:spPr>
        <p:txBody>
          <a:bodyPr vert="horz" lIns="94172" tIns="47084" rIns="94172" bIns="4708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3" y="6745425"/>
            <a:ext cx="4068980" cy="355446"/>
          </a:xfrm>
          <a:prstGeom prst="rect">
            <a:avLst/>
          </a:prstGeom>
        </p:spPr>
        <p:txBody>
          <a:bodyPr vert="horz" lIns="94172" tIns="47084" rIns="94172" bIns="4708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15" y="6745425"/>
            <a:ext cx="4068980" cy="355446"/>
          </a:xfrm>
          <a:prstGeom prst="rect">
            <a:avLst/>
          </a:prstGeom>
        </p:spPr>
        <p:txBody>
          <a:bodyPr vert="horz" wrap="square" lIns="94172" tIns="47084" rIns="94172" bIns="470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48800E-2E00-444D-AC04-C5ECE542F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92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3" y="2"/>
            <a:ext cx="4068980" cy="355446"/>
          </a:xfrm>
          <a:prstGeom prst="rect">
            <a:avLst/>
          </a:prstGeom>
        </p:spPr>
        <p:txBody>
          <a:bodyPr vert="horz" lIns="94172" tIns="47084" rIns="94172" bIns="470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15" y="2"/>
            <a:ext cx="4068980" cy="355446"/>
          </a:xfrm>
          <a:prstGeom prst="rect">
            <a:avLst/>
          </a:prstGeom>
        </p:spPr>
        <p:txBody>
          <a:bodyPr vert="horz" lIns="94172" tIns="47084" rIns="94172" bIns="470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72" tIns="47084" rIns="94172" bIns="470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490" y="3374326"/>
            <a:ext cx="7509497" cy="3195791"/>
          </a:xfrm>
          <a:prstGeom prst="rect">
            <a:avLst/>
          </a:prstGeom>
        </p:spPr>
        <p:txBody>
          <a:bodyPr vert="horz" lIns="94172" tIns="47084" rIns="94172" bIns="470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3" y="6745425"/>
            <a:ext cx="4068980" cy="355446"/>
          </a:xfrm>
          <a:prstGeom prst="rect">
            <a:avLst/>
          </a:prstGeom>
        </p:spPr>
        <p:txBody>
          <a:bodyPr vert="horz" lIns="94172" tIns="47084" rIns="94172" bIns="470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15" y="6745425"/>
            <a:ext cx="4068980" cy="355446"/>
          </a:xfrm>
          <a:prstGeom prst="rect">
            <a:avLst/>
          </a:prstGeom>
        </p:spPr>
        <p:txBody>
          <a:bodyPr vert="horz" wrap="square" lIns="94172" tIns="47084" rIns="94172" bIns="470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FDCCC4-4475-4B4D-8C97-794018E76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05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6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3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5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2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buClr>
                <a:schemeClr val="accent3"/>
              </a:buClr>
              <a:buSzPct val="95000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0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16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1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7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19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2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4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7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8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2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8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buClr>
                <a:schemeClr val="accent3"/>
              </a:buClr>
              <a:buSzPct val="95000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9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4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3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buClr>
                <a:schemeClr val="accent3"/>
              </a:buClr>
              <a:buSzPct val="95000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buClr>
                <a:schemeClr val="accent3"/>
              </a:buClr>
              <a:buSzPct val="95000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9-8-20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DCCC4-4475-4B4D-8C97-794018E765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8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b="1">
                <a:solidFill>
                  <a:srgbClr val="004A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AA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92A-3908-458D-9AAF-7C4F4F6F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53C-25A1-48C4-9F03-CFFEC0D11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1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6FD5-2E74-4048-B5ED-43B776ED1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705600" cy="7921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AAC"/>
                </a:solidFill>
              </a:defRPr>
            </a:lvl1pPr>
            <a:lvl2pPr>
              <a:defRPr>
                <a:solidFill>
                  <a:srgbClr val="004AAC"/>
                </a:solidFill>
              </a:defRPr>
            </a:lvl2pPr>
            <a:lvl3pPr>
              <a:defRPr>
                <a:solidFill>
                  <a:srgbClr val="004AAC"/>
                </a:solidFill>
              </a:defRPr>
            </a:lvl3pPr>
            <a:lvl4pPr>
              <a:defRPr>
                <a:solidFill>
                  <a:srgbClr val="004AAC"/>
                </a:solidFill>
              </a:defRPr>
            </a:lvl4pPr>
            <a:lvl5pPr>
              <a:defRPr>
                <a:solidFill>
                  <a:srgbClr val="004AA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7255-79D5-4CBA-A000-0BBF07573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4A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4AA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7E36-6948-4FB9-B04E-FC4C274EA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3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FDB2-42E1-4F98-B773-E96D84469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F172-26AA-4AC5-B7D2-F9F6AD6F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4AF-7942-46BF-9DCC-685E6D002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B68-D59B-4B65-97C0-7E1944582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D2B4-759D-47BB-9FBD-E02D794DF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504B-00FB-433E-ADC7-D2745C7C3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EEF7-A9CB-471F-BF6B-23B81E4C64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9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VDFD1fa_8&amp;feature=youtu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9144000" cy="5562600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spcBef>
                <a:spcPts val="12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         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Training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open the support website</a:t>
            </a:r>
            <a:b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www.deltamath.org</a:t>
            </a:r>
            <a:b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267200"/>
            <a:ext cx="9144000" cy="68580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424864"/>
            <a:ext cx="91440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Ottawa Area ISD  ©</a:t>
            </a:r>
            <a:r>
              <a:rPr lang="en-US" altLang="en-US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altLang="en-US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7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Timed Facts Readiness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1 through 4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 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and scored before online screening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 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is 10 correct in 1 minute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124200"/>
            <a:ext cx="27432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124200"/>
            <a:ext cx="2743200" cy="358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124200"/>
            <a:ext cx="2743200" cy="357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Screening Support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824467"/>
            <a:ext cx="5334000" cy="45465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explore a readiness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Paper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Tab</a:t>
            </a:r>
            <a:endParaRPr lang="en-US" sz="24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en-US" sz="2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Timed Facts and </a:t>
            </a:r>
            <a:b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Paper</a:t>
            </a:r>
            <a:endParaRPr lang="en-US" sz="2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00400" cy="42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676400"/>
            <a:ext cx="3200400" cy="412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43982"/>
            <a:ext cx="3200400" cy="41592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667000"/>
            <a:ext cx="9144000" cy="2209800"/>
          </a:xfrm>
        </p:spPr>
        <p:txBody>
          <a:bodyPr>
            <a:normAutofit/>
          </a:bodyPr>
          <a:lstStyle/>
          <a:p>
            <a:pPr lvl="2" algn="ctr">
              <a:defRPr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en-US" sz="3600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</a:t>
            </a:r>
            <a:r>
              <a:rPr lang="en-US" sz="3200" i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begin again @ </a:t>
            </a:r>
            <a:r>
              <a:rPr lang="en-US" sz="4400" b="1" i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_____</a:t>
            </a:r>
            <a:r>
              <a:rPr lang="en-US" sz="44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44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4400" b="1" i="1" kern="12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579438"/>
            <a:ext cx="6705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 Break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2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in using the temporary Course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 4th Grade Readiness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800600" y="1447800"/>
            <a:ext cx="37338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https://inqwizit.oaisd.org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43" y="2104986"/>
            <a:ext cx="3657600" cy="263449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8840" y="4114800"/>
            <a:ext cx="1280160" cy="2743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Fall Data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27" y="1676400"/>
            <a:ext cx="3200400" cy="41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178039"/>
            <a:ext cx="4572000" cy="399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40" y="1685726"/>
            <a:ext cx="3108960" cy="402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Online Preparation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5425440" cy="4191000"/>
          </a:xfrm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page 3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Verify, Subscribe</a:t>
            </a: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and View</a:t>
            </a: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and </a:t>
            </a:r>
            <a:br>
              <a:rPr lang="en-US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Course PIN</a:t>
            </a:r>
            <a:endParaRPr lang="en-US" sz="2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Supports:</a:t>
            </a: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me demonstrate and ask follow-up questions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96900" y="2991612"/>
            <a:ext cx="164592" cy="109728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47282" y="3596640"/>
            <a:ext cx="292608" cy="109728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16704" y="3810000"/>
            <a:ext cx="412695" cy="110139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81936" y="3816423"/>
            <a:ext cx="457200" cy="109728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271737"/>
            <a:ext cx="749808" cy="36576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92504" y="2271737"/>
            <a:ext cx="1280160" cy="36576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43660" y="2271737"/>
            <a:ext cx="2148840" cy="36576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8584" y="2597338"/>
            <a:ext cx="2113736" cy="36576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592500" y="117298"/>
            <a:ext cx="345085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page 3 in every Screening Packet)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2957769"/>
            <a:ext cx="2606040" cy="36576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67459" y="4800600"/>
            <a:ext cx="548640" cy="109728"/>
          </a:xfrm>
          <a:prstGeom prst="rect">
            <a:avLst/>
          </a:prstGeom>
          <a:solidFill>
            <a:srgbClr val="FFFF00">
              <a:alpha val="35000"/>
            </a:srgbClr>
          </a:solidFill>
          <a:ln w="38100">
            <a:solidFill>
              <a:srgbClr val="FFFF00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934200" cy="7921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Math Preview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all students know and be able to do?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know if students know and can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don’t know or can’t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i="1" strike="sngStrik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know and can do it?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934200" cy="7921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Evidence-based Strategies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93706"/>
            <a:ext cx="5943600" cy="461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124200"/>
            <a:ext cx="535305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8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Tier 2 Intervention Cycle</a:t>
            </a:r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>
          <a:xfrm>
            <a:off x="380999" y="1447800"/>
            <a:ext cx="8458201" cy="2209800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support video</a:t>
            </a:r>
          </a:p>
          <a:p>
            <a:pPr marL="0" lvl="1" indent="0" algn="ctr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evidence-based strategies</a:t>
            </a:r>
          </a:p>
          <a:p>
            <a:pPr marL="0" lvl="1" indent="0" algn="ctr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Intervention Cycle Overview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2915508"/>
            <a:ext cx="4114800" cy="318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95600"/>
            <a:ext cx="4114800" cy="316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3657600" cy="476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9342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Tier 2:  Session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4419600" cy="3200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Re-engage Students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Progress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Sub-Groups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1828800" cy="237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343400"/>
            <a:ext cx="1828800" cy="238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191000"/>
            <a:ext cx="1828800" cy="239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343400"/>
            <a:ext cx="1828800" cy="238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486489"/>
            <a:ext cx="1828800" cy="237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797800" y="5528818"/>
            <a:ext cx="27432" cy="27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39150" y="6019800"/>
            <a:ext cx="609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9/17        2</a:t>
            </a:r>
            <a:endParaRPr lang="en-US" sz="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6172200"/>
            <a:ext cx="1676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Session 2 (Base 10 Blocks)                9/17        2</a:t>
            </a:r>
            <a:endParaRPr lang="en-US" sz="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705600" cy="792163"/>
          </a:xfrm>
        </p:spPr>
        <p:txBody>
          <a:bodyPr/>
          <a:lstStyle/>
          <a:p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Klavon  (Development &amp; Implementation)</a:t>
            </a:r>
            <a:endParaRPr lang="en-US" altLang="en-US" sz="28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Ottawa Area ISD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Alt+Shift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Individuals with Disabilities Education Act </a:t>
            </a: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IDEA) Grant Funded Initiative through the Michigan Department of Education, Office of Special </a:t>
            </a: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7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Tier 2:  Sessions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>
          <a:xfrm>
            <a:off x="1066800" y="1698564"/>
            <a:ext cx="3657600" cy="4267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/ Set goals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/ Independent </a:t>
            </a:r>
            <a:b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Practice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Progress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Regroup/Exit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0"/>
            <a:ext cx="3200400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934200" cy="7921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Gradual Release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32994"/>
            <a:ext cx="5486400" cy="375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3" y="2245805"/>
            <a:ext cx="2834640" cy="369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812" y="1817019"/>
            <a:ext cx="2834640" cy="366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447800"/>
            <a:ext cx="2834640" cy="36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2125524"/>
            <a:ext cx="3017520" cy="27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2409245"/>
            <a:ext cx="2468880" cy="32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" y="2277922"/>
            <a:ext cx="2468880" cy="40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Reflect/Monitor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30952"/>
            <a:ext cx="2743200" cy="358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2743200" cy="35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209800"/>
            <a:ext cx="2743200" cy="354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324600" y="1676400"/>
            <a:ext cx="2743200" cy="3557267"/>
            <a:chOff x="6324600" y="1676400"/>
            <a:chExt cx="2743200" cy="35572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1676400"/>
              <a:ext cx="2743200" cy="3557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7154174" y="323088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68374" y="3984702"/>
              <a:ext cx="2438400" cy="367844"/>
              <a:chOff x="6468374" y="4300270"/>
              <a:chExt cx="2438400" cy="36784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179278" y="4300270"/>
                <a:ext cx="65992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9/17          2</a:t>
                </a:r>
                <a:endParaRPr lang="en-US" sz="8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68374" y="4452670"/>
                <a:ext cx="2438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Session 2 (Base 10 Blocks)                            9/18          4</a:t>
                </a:r>
                <a:endParaRPr lang="en-US" sz="800" b="1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7374148" y="294333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934200" cy="7921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C-R-A  (Sessions 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4)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34749"/>
            <a:ext cx="2743200" cy="353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804810"/>
            <a:ext cx="2743200" cy="353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524000"/>
            <a:ext cx="2743200" cy="351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2714784"/>
            <a:ext cx="1828800" cy="195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5380037"/>
          </a:xfrm>
        </p:spPr>
        <p:txBody>
          <a:bodyPr/>
          <a:lstStyle/>
          <a:p>
            <a:pPr marL="857250" lvl="2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timely </a:t>
            </a: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 marL="857250" lvl="2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visually chart progress</a:t>
            </a:r>
          </a:p>
          <a:p>
            <a:pPr marL="857250" lvl="2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goals for improvement</a:t>
            </a:r>
          </a:p>
          <a:p>
            <a:pPr marL="857250" lvl="2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 students for </a:t>
            </a: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705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Student Motivation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00200"/>
            <a:ext cx="5486400" cy="425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Tier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Instruction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91444"/>
            <a:ext cx="8229600" cy="1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935011"/>
            <a:ext cx="8229600" cy="17606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201" y="5599113"/>
            <a:ext cx="89916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Open an Intervention Cycle Overview 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and review the plan for each session.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95584"/>
            <a:ext cx="8229600" cy="399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Locate and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763000" cy="4525963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www.deltamath.org</a:t>
            </a:r>
          </a:p>
          <a:p>
            <a:pPr marL="4000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86225" y="3057525"/>
            <a:ext cx="409575" cy="304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1" y="5599113"/>
            <a:ext cx="89916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Open a </a:t>
            </a:r>
            <a:r>
              <a:rPr lang="en-US" sz="28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Teacher Copy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preview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Visual Support and Teacher Notes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95584"/>
            <a:ext cx="8229600" cy="399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Locate and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763000" cy="4525963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www.deltamath.org</a:t>
            </a:r>
          </a:p>
          <a:p>
            <a:pPr marL="4000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86224" y="3057525"/>
            <a:ext cx="868680" cy="304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" y="5599113"/>
            <a:ext cx="89916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Additional resources include cards, mats and videos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267200"/>
          </a:xfrm>
        </p:spPr>
        <p:txBody>
          <a:bodyPr>
            <a:normAutofit/>
          </a:bodyPr>
          <a:lstStyle/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intervention:  After students meet the learning goal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math class:  Warm-ups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closing activities, math centers, choice time and at-home practice</a:t>
            </a:r>
            <a:endParaRPr lang="en-US" alt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Fluency Cards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Guided Practice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Practice</a:t>
            </a:r>
          </a:p>
          <a:p>
            <a:pPr marL="1314450" lvl="3" indent="-457200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Practice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705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Practice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 Fluency Cards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7800" y="1438275"/>
            <a:ext cx="6848475" cy="5043329"/>
            <a:chOff x="1828800" y="1583047"/>
            <a:chExt cx="6848475" cy="50433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7350" y="1590675"/>
              <a:ext cx="3200400" cy="2462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583047"/>
              <a:ext cx="3200400" cy="2470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4157496"/>
              <a:ext cx="3200400" cy="24688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6875" y="4167346"/>
              <a:ext cx="3200400" cy="2459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676400" y="2571690"/>
            <a:ext cx="27432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Make a ten</a:t>
            </a:r>
            <a:endParaRPr lang="en-US" sz="2000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334000" y="2571690"/>
            <a:ext cx="27432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Add to subtract</a:t>
            </a:r>
            <a:endParaRPr lang="en-US" sz="2000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676400" y="5105400"/>
            <a:ext cx="27432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5 and some more</a:t>
            </a:r>
            <a:endParaRPr lang="en-US" sz="2000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334000" y="5105400"/>
            <a:ext cx="27432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Multiply to divide</a:t>
            </a:r>
            <a:endParaRPr lang="en-US" sz="2000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733800" y="3695417"/>
            <a:ext cx="2286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See and Think…</a:t>
            </a:r>
            <a:endParaRPr lang="en-US" sz="2000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705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Topics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Math Preview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all students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 able to do?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know if students know and can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don’t know or can’t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i="1" strike="sngStrik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know and can do it</a:t>
            </a:r>
            <a:r>
              <a:rPr lang="en-US" sz="2600" i="1" strike="sngStrik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i="1" strike="sngStrik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9342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Practice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427"/>
            <a:ext cx="3200400" cy="411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537" y="1706606"/>
            <a:ext cx="3200400" cy="415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038" y="1477874"/>
            <a:ext cx="3200400" cy="415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525" y="1447800"/>
            <a:ext cx="3657600" cy="475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Guided Practice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4800599"/>
          </a:xfrm>
        </p:spPr>
        <p:txBody>
          <a:bodyPr>
            <a:noAutofit/>
          </a:bodyPr>
          <a:lstStyle/>
          <a:p>
            <a:pPr>
              <a:lnSpc>
                <a:spcPts val="312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1</a:t>
            </a:r>
            <a:r>
              <a:rPr lang="en-US" sz="2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b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Readiness</a:t>
            </a:r>
          </a:p>
          <a:p>
            <a:pPr>
              <a:lnSpc>
                <a:spcPts val="312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 Release</a:t>
            </a:r>
          </a:p>
          <a:p>
            <a:pPr lvl="1">
              <a:lnSpc>
                <a:spcPts val="312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Together</a:t>
            </a:r>
          </a:p>
          <a:p>
            <a:pPr lvl="1">
              <a:lnSpc>
                <a:spcPts val="312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</a:p>
          <a:p>
            <a:pPr lvl="1">
              <a:lnSpc>
                <a:spcPts val="312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Together</a:t>
            </a:r>
          </a:p>
          <a:p>
            <a:pPr>
              <a:lnSpc>
                <a:spcPts val="312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Procedural Fluency through Conceptual Understanding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9218" y="1447800"/>
            <a:ext cx="898858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Additional support may be requested by clicking “Contact Us”!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8" y="2506423"/>
            <a:ext cx="2286000" cy="297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143973"/>
            <a:ext cx="2286000" cy="295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506423"/>
            <a:ext cx="2971800" cy="229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514520"/>
            <a:ext cx="2971800" cy="228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3766307"/>
            <a:ext cx="2971800" cy="230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143973"/>
            <a:ext cx="2286000" cy="296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7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676400" y="579438"/>
            <a:ext cx="69342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4191000"/>
            <a:ext cx="8077200" cy="1447800"/>
            <a:chOff x="508000" y="4938346"/>
            <a:chExt cx="80772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508000" y="5647482"/>
              <a:ext cx="80772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The development of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Delta Math implementation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resources is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supported by </a:t>
              </a:r>
              <a:r>
                <a:rPr lang="en-US" sz="1400" dirty="0" err="1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Alt+Shift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,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/>
              </a:r>
              <a:b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</a:b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an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 Individuals with Disabilities Education Act 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(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IDEA)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grant funded initiative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through the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/>
              </a:r>
              <a:b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</a:b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Michigan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  <a:cs typeface="+mn-cs"/>
                </a:rPr>
                <a:t>Department of Education, Office of Special Education.</a:t>
              </a:r>
            </a:p>
          </p:txBody>
        </p:sp>
        <p:pic>
          <p:nvPicPr>
            <p:cNvPr id="1026" name="Picture 2" descr="Alt+Shift, Rethink the possible. Realize potential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4938346"/>
              <a:ext cx="26670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3400" y="1981200"/>
            <a:ext cx="8203223" cy="1400316"/>
            <a:chOff x="533400" y="2104884"/>
            <a:chExt cx="8203223" cy="1400316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533400" y="3019284"/>
              <a:ext cx="8203223" cy="4859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/>
                <a:buNone/>
                <a:defRPr/>
              </a:pP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The Delta Math RtI Program </a:t>
              </a:r>
              <a:r>
                <a:rPr lang="en-US" sz="14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was</a:t>
              </a:r>
              <a:r>
                <a:rPr lang="en-US" sz="14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 developed and </a:t>
              </a:r>
              <a:r>
                <a:rPr lang="en-US" sz="14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technical support is provided by</a:t>
              </a:r>
              <a:r>
                <a:rPr lang="en-US" sz="14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 </a:t>
              </a:r>
              <a:br>
                <a:rPr lang="en-US" sz="14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</a:br>
              <a:r>
                <a:rPr lang="en-US" sz="1400" dirty="0" smtClean="0">
                  <a:solidFill>
                    <a:schemeClr val="tx2"/>
                  </a:solidFill>
                  <a:latin typeface="Constantia" panose="02030602050306030303" pitchFamily="18" charset="0"/>
                </a:rPr>
                <a:t>the </a:t>
              </a:r>
              <a:r>
                <a:rPr lang="en-US" sz="1400" dirty="0">
                  <a:solidFill>
                    <a:schemeClr val="tx2"/>
                  </a:solidFill>
                  <a:latin typeface="Constantia" panose="02030602050306030303" pitchFamily="18" charset="0"/>
                </a:rPr>
                <a:t>Ottawa Area Intermediate School District (OAISD).</a:t>
              </a:r>
            </a:p>
            <a:p>
              <a:pPr>
                <a:defRPr/>
              </a:pPr>
              <a:endParaRPr lang="en-US" sz="1400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028" name="Picture 4" descr="Ottawa Area ISD Ho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387" y="2104884"/>
              <a:ext cx="3657600" cy="79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2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38600" y="1447800"/>
            <a:ext cx="4953000" cy="4648200"/>
            <a:chOff x="4038600" y="1447800"/>
            <a:chExt cx="49530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4038600" y="1447800"/>
              <a:ext cx="4953000" cy="4648200"/>
              <a:chOff x="4724400" y="2133600"/>
              <a:chExt cx="3886200" cy="4114800"/>
            </a:xfr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" name="AutoShape 4"/>
              <p:cNvSpPr>
                <a:spLocks noChangeArrowheads="1"/>
              </p:cNvSpPr>
              <p:nvPr/>
            </p:nvSpPr>
            <p:spPr bwMode="auto">
              <a:xfrm>
                <a:off x="4724400" y="2133600"/>
                <a:ext cx="3886200" cy="4114800"/>
              </a:xfrm>
              <a:prstGeom prst="triangle">
                <a:avLst>
                  <a:gd name="adj" fmla="val 50000"/>
                </a:avLst>
              </a:prstGeom>
              <a:grpFill/>
              <a:ln w="3810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6019800" y="3505200"/>
                <a:ext cx="12954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5486400" y="4648200"/>
                <a:ext cx="23622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H="1">
              <a:off x="5679717" y="3002885"/>
              <a:ext cx="166420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993917" y="4284741"/>
              <a:ext cx="304495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Tiers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Support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89242" y="23622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Tier 3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9242" y="3349272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Tier 2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9242" y="4822448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Tier 1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" y="4566068"/>
            <a:ext cx="4419600" cy="996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on standards from the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level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2400" y="3175471"/>
            <a:ext cx="5078570" cy="86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support on standards</a:t>
            </a:r>
            <a:b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level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52400" y="1897857"/>
            <a:ext cx="5916769" cy="99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4AA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support on standards from </a:t>
            </a:r>
            <a:b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or more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grade levels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lementation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and Reflect: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What do you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wonder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971800"/>
            <a:ext cx="5486400" cy="3078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043" y="3769448"/>
            <a:ext cx="2286000" cy="295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57" y="3810000"/>
            <a:ext cx="2286000" cy="297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35957" y="5599113"/>
            <a:ext cx="8872086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Open and scan an Implementation Calendar.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screeners are recommended and when?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9342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Topic 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Math Preview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all students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 able to do?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know if students know and can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don’t know or can’t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i="1" strike="sngStrik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know and can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2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752600"/>
            <a:ext cx="54864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>
          <a:xfrm>
            <a:off x="1889125" y="533400"/>
            <a:ext cx="6797675" cy="7921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students know?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457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Fall, winter and spring measure the same readiness standards.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45720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High priority, end-of-year benchmarks from previous year common core state standards.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45720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Most readiness standards are measured using 3 questions.</a:t>
            </a:r>
          </a:p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Benchmark is 2 out of 3 correct.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45720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Timed facts - Grades 1 through 4.</a:t>
            </a:r>
          </a:p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Benchmark is 10 correct in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1 minute.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36525" y="1981200"/>
            <a:ext cx="45720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Focus on whole numbers, fractions, integers and algebraic concepts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0" y="3241675"/>
            <a:ext cx="5486400" cy="230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88" y="4414837"/>
            <a:ext cx="5486400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15888" y="5599113"/>
            <a:ext cx="892016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Tier 3 and Standards by Grade Level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are available at www.deltamath.org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3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934200" cy="7921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Math Preview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all students know and be able to do?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know if students know and can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don’t know or can’t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i="1" strike="sngStrik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do when they know and can do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2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    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Online Screening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2292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4th grade screening session: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Student’s sign in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Icons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paper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Timed facts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available for grades 6 through Algebra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86000"/>
            <a:ext cx="5029200" cy="2822061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elta Math Powerpoint Template_6-25-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Delta Math Powerpoint Template_6-25-14</Template>
  <TotalTime>51992</TotalTime>
  <Words>983</Words>
  <Application>Microsoft Office PowerPoint</Application>
  <PresentationFormat>On-screen Show (4:3)</PresentationFormat>
  <Paragraphs>218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Constantia</vt:lpstr>
      <vt:lpstr>Wingdings</vt:lpstr>
      <vt:lpstr>Wingdings 2</vt:lpstr>
      <vt:lpstr>Delta Math Powerpoint Template_6-25-14</vt:lpstr>
      <vt:lpstr>           Implementation Training         Welcome!  Please open the support website  www.deltamath.org    </vt:lpstr>
      <vt:lpstr>Introductions</vt:lpstr>
      <vt:lpstr>Today’s Topics</vt:lpstr>
      <vt:lpstr>Tiers of Support</vt:lpstr>
      <vt:lpstr>Implementation Video</vt:lpstr>
      <vt:lpstr>Topic 2</vt:lpstr>
      <vt:lpstr>What should students know?</vt:lpstr>
      <vt:lpstr>Topic 3</vt:lpstr>
      <vt:lpstr>           Online Screening</vt:lpstr>
      <vt:lpstr>Timed Facts Readiness</vt:lpstr>
      <vt:lpstr>Screening Support</vt:lpstr>
      <vt:lpstr>  We will begin again @ _____ </vt:lpstr>
      <vt:lpstr>Explore</vt:lpstr>
      <vt:lpstr>Fall Data Review</vt:lpstr>
      <vt:lpstr>Online Preparation</vt:lpstr>
      <vt:lpstr>Topic 4</vt:lpstr>
      <vt:lpstr>Evidence-based Strategies</vt:lpstr>
      <vt:lpstr>Tier 2 Intervention Cycle</vt:lpstr>
      <vt:lpstr>Tier 2:  Session 1</vt:lpstr>
      <vt:lpstr>Tier 2:  Sessions 2  8</vt:lpstr>
      <vt:lpstr>Gradual Release</vt:lpstr>
      <vt:lpstr>Reflect/Monitor Progress</vt:lpstr>
      <vt:lpstr>C-R-A  (Sessions 2  4) </vt:lpstr>
      <vt:lpstr>Student Motivation</vt:lpstr>
      <vt:lpstr>Tier 3 Instruction Cycle</vt:lpstr>
      <vt:lpstr>Locate and Preview</vt:lpstr>
      <vt:lpstr>Locate and Preview</vt:lpstr>
      <vt:lpstr>Distributed Practice</vt:lpstr>
      <vt:lpstr>Visual Fluency Cards</vt:lpstr>
      <vt:lpstr>Independent Practice </vt:lpstr>
      <vt:lpstr>Additional Guided Practice</vt:lpstr>
      <vt:lpstr>Reflect</vt:lpstr>
      <vt:lpstr>PowerPoint Presentation</vt:lpstr>
    </vt:vector>
  </TitlesOfParts>
  <Company>OAISD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Math Implementation Team Training   January 9, 2014 8:30 a.m. to 12:00 p.m.</dc:title>
  <dc:creator>Windows User</dc:creator>
  <cp:lastModifiedBy>Michael Klavon</cp:lastModifiedBy>
  <cp:revision>726</cp:revision>
  <cp:lastPrinted>2020-09-08T17:23:25Z</cp:lastPrinted>
  <dcterms:created xsi:type="dcterms:W3CDTF">2014-03-14T16:01:53Z</dcterms:created>
  <dcterms:modified xsi:type="dcterms:W3CDTF">2021-01-25T20:45:07Z</dcterms:modified>
</cp:coreProperties>
</file>