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4" r:id="rId3"/>
    <p:sldId id="266" r:id="rId4"/>
    <p:sldId id="257" r:id="rId5"/>
    <p:sldId id="260" r:id="rId6"/>
    <p:sldId id="278" r:id="rId7"/>
    <p:sldId id="268" r:id="rId8"/>
    <p:sldId id="269" r:id="rId9"/>
    <p:sldId id="261" r:id="rId10"/>
    <p:sldId id="262" r:id="rId11"/>
    <p:sldId id="270" r:id="rId12"/>
    <p:sldId id="271" r:id="rId13"/>
    <p:sldId id="272" r:id="rId14"/>
    <p:sldId id="274" r:id="rId15"/>
    <p:sldId id="275" r:id="rId16"/>
    <p:sldId id="277" r:id="rId17"/>
    <p:sldId id="279" r:id="rId18"/>
    <p:sldId id="258" r:id="rId19"/>
    <p:sldId id="280" r:id="rId20"/>
    <p:sldId id="281" r:id="rId21"/>
    <p:sldId id="259" r:id="rId22"/>
    <p:sldId id="267" r:id="rId23"/>
    <p:sldId id="282" r:id="rId24"/>
    <p:sldId id="283" r:id="rId25"/>
    <p:sldId id="284" r:id="rId26"/>
    <p:sldId id="285" r:id="rId27"/>
    <p:sldId id="287" r:id="rId28"/>
    <p:sldId id="286" r:id="rId29"/>
    <p:sldId id="291" r:id="rId30"/>
    <p:sldId id="290" r:id="rId31"/>
    <p:sldId id="2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rauckho\Desktop\Data%20for%20Enhancement%20Levy%20PPT%20WITH%20ASSIGNMEN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isd-fs02\staff_shares\communic\Enhancement%20Millage\Data%20for%20Enhancement%20Levy%20PPT%20WITH%20ASSIGNMENTS_J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70174746932712E-2"/>
          <c:y val="6.8438003220611915E-2"/>
          <c:w val="0.89779987515468773"/>
          <c:h val="0.8381712249736899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Sheet1!$A$87:$A$97</c:f>
              <c:strCache>
                <c:ptCount val="11"/>
                <c:pt idx="0">
                  <c:v>08/09</c:v>
                </c:pt>
                <c:pt idx="1">
                  <c:v>09/10</c:v>
                </c:pt>
                <c:pt idx="2">
                  <c:v>10/11</c:v>
                </c:pt>
                <c:pt idx="3">
                  <c:v>11/12</c:v>
                </c:pt>
                <c:pt idx="4">
                  <c:v>12/13</c:v>
                </c:pt>
                <c:pt idx="5">
                  <c:v>13/14</c:v>
                </c:pt>
                <c:pt idx="6">
                  <c:v>14/15</c:v>
                </c:pt>
                <c:pt idx="7">
                  <c:v>15/16</c:v>
                </c:pt>
                <c:pt idx="8">
                  <c:v>16/17</c:v>
                </c:pt>
                <c:pt idx="9">
                  <c:v>17/18</c:v>
                </c:pt>
                <c:pt idx="10">
                  <c:v>18/19</c:v>
                </c:pt>
              </c:strCache>
            </c:strRef>
          </c:cat>
          <c:val>
            <c:numRef>
              <c:f>Sheet1!$B$87:$B$97</c:f>
              <c:numCache>
                <c:formatCode>General</c:formatCode>
                <c:ptCount val="11"/>
                <c:pt idx="0">
                  <c:v>7316</c:v>
                </c:pt>
                <c:pt idx="1">
                  <c:v>7146</c:v>
                </c:pt>
                <c:pt idx="2">
                  <c:v>7146</c:v>
                </c:pt>
                <c:pt idx="3">
                  <c:v>6846</c:v>
                </c:pt>
                <c:pt idx="4">
                  <c:v>6966</c:v>
                </c:pt>
                <c:pt idx="5">
                  <c:v>7076</c:v>
                </c:pt>
                <c:pt idx="6">
                  <c:v>7251</c:v>
                </c:pt>
                <c:pt idx="7">
                  <c:v>7391</c:v>
                </c:pt>
                <c:pt idx="8">
                  <c:v>7511</c:v>
                </c:pt>
                <c:pt idx="9">
                  <c:v>7631</c:v>
                </c:pt>
                <c:pt idx="10">
                  <c:v>7871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05-4419-9ABC-088548E30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3342080"/>
        <c:axId val="251726544"/>
      </c:lineChart>
      <c:catAx>
        <c:axId val="45334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1726544"/>
        <c:crosses val="autoZero"/>
        <c:auto val="1"/>
        <c:lblAlgn val="ctr"/>
        <c:lblOffset val="100"/>
        <c:noMultiLvlLbl val="0"/>
      </c:catAx>
      <c:valAx>
        <c:axId val="251726544"/>
        <c:scaling>
          <c:orientation val="minMax"/>
          <c:min val="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3342080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57816188247846"/>
          <c:y val="5.5311171027057938E-2"/>
          <c:w val="0.85653310691038853"/>
          <c:h val="0.8313597488026177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Sheet1!$A$327:$A$328</c:f>
              <c:strCache>
                <c:ptCount val="2"/>
                <c:pt idx="0">
                  <c:v>Recommended Amount*</c:v>
                </c:pt>
                <c:pt idx="1">
                  <c:v>OAISD Per Pupil Funding Average 2018/19</c:v>
                </c:pt>
              </c:strCache>
            </c:strRef>
          </c:cat>
          <c:val>
            <c:numRef>
              <c:f>Sheet1!$B$327:$B$328</c:f>
              <c:numCache>
                <c:formatCode>"$"#,##0_);[Red]\("$"#,##0\)</c:formatCode>
                <c:ptCount val="2"/>
                <c:pt idx="0">
                  <c:v>9590</c:v>
                </c:pt>
                <c:pt idx="1">
                  <c:v>7871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10-4BA5-9A4A-2E51EE116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1659216"/>
        <c:axId val="251658656"/>
      </c:barChart>
      <c:catAx>
        <c:axId val="25165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1658656"/>
        <c:crosses val="autoZero"/>
        <c:auto val="1"/>
        <c:lblAlgn val="ctr"/>
        <c:lblOffset val="100"/>
        <c:noMultiLvlLbl val="0"/>
      </c:catAx>
      <c:valAx>
        <c:axId val="251658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1659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0.13352</cdr:x>
      <cdr:y>0.42512</cdr:y>
    </cdr:from>
    <cdr:to>
      <cdr:x>0.26287</cdr:x>
      <cdr:y>0.50242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1520" y="1341120"/>
          <a:ext cx="708660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-$170 pp</a:t>
          </a:r>
        </a:p>
        <a:p xmlns:a="http://schemas.openxmlformats.org/drawingml/2006/main">
          <a:endParaRPr lang="en-US" sz="12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0.21511</cdr:x>
      <cdr:y>0.47262</cdr:y>
    </cdr:from>
    <cdr:to>
      <cdr:x>0.34446</cdr:x>
      <cdr:y>0.54992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178560" y="1490980"/>
          <a:ext cx="708660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solidFill>
                <a:srgbClr val="FF0000"/>
              </a:solidFill>
            </a:rPr>
            <a:t>-$170 pp</a:t>
          </a:r>
        </a:p>
        <a:p xmlns:a="http://schemas.openxmlformats.org/drawingml/2006/main">
          <a:endParaRPr lang="en-US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0.3083</cdr:x>
      <cdr:y>0.56924</cdr:y>
    </cdr:from>
    <cdr:to>
      <cdr:x>0.43764</cdr:x>
      <cdr:y>0.64654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689100" y="1795780"/>
          <a:ext cx="708660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solidFill>
                <a:srgbClr val="FF0000"/>
              </a:solidFill>
            </a:rPr>
            <a:t>-$470 pp</a:t>
          </a:r>
        </a:p>
        <a:p xmlns:a="http://schemas.openxmlformats.org/drawingml/2006/main">
          <a:endParaRPr lang="en-US" sz="12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0.11822</cdr:x>
      <cdr:y>0.33092</cdr:y>
    </cdr:from>
    <cdr:to>
      <cdr:x>0.65508</cdr:x>
      <cdr:y>0.33333</cdr:y>
    </cdr:to>
    <cdr:cxnSp macro="">
      <cdr:nvCxnSpPr>
        <cdr:cNvPr id="8" name="Straight Arrow Connector 7"/>
        <cdr:cNvCxnSpPr/>
      </cdr:nvCxnSpPr>
      <cdr:spPr>
        <a:xfrm xmlns:a="http://schemas.openxmlformats.org/drawingml/2006/main" flipV="1">
          <a:off x="647700" y="1043940"/>
          <a:ext cx="2941320" cy="762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0.17524</cdr:x>
      <cdr:y>0.18841</cdr:y>
    </cdr:from>
    <cdr:to>
      <cdr:x>0.61196</cdr:x>
      <cdr:y>0.33333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960120" y="594360"/>
          <a:ext cx="239268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6 years before foundation</a:t>
          </a:r>
          <a:r>
            <a:rPr lang="en-US" sz="1400" b="1" baseline="0" dirty="0">
              <a:latin typeface="Arial" panose="020B0604020202020204" pitchFamily="34" charset="0"/>
              <a:cs typeface="Arial" panose="020B0604020202020204" pitchFamily="34" charset="0"/>
            </a:rPr>
            <a:t> grant was </a:t>
          </a:r>
          <a:r>
            <a:rPr lang="en-US" sz="14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1400" b="1" baseline="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back </a:t>
          </a:r>
          <a:r>
            <a:rPr lang="en-US" sz="1400" b="1" baseline="0" dirty="0">
              <a:latin typeface="Arial" panose="020B0604020202020204" pitchFamily="34" charset="0"/>
              <a:cs typeface="Arial" panose="020B0604020202020204" pitchFamily="34" charset="0"/>
            </a:rPr>
            <a:t>to 2007/08 level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0.56699</cdr:x>
      <cdr:y>0.58857</cdr:y>
    </cdr:from>
    <cdr:to>
      <cdr:x>0.96801</cdr:x>
      <cdr:y>0.83575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106420" y="1856740"/>
          <a:ext cx="2197100" cy="77978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1000" b="1" dirty="0">
            <a:solidFill>
              <a:schemeClr val="tx1"/>
            </a:solidFill>
          </a:endParaRPr>
        </a:p>
        <a:p xmlns:a="http://schemas.openxmlformats.org/drawingml/2006/main">
          <a:pPr algn="ctr"/>
          <a:r>
            <a: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Over this 10 year time period </a:t>
          </a:r>
        </a:p>
        <a:p xmlns:a="http://schemas.openxmlformats.org/drawingml/2006/main">
          <a:pPr algn="ctr"/>
          <a:r>
            <a: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Detroit CPI (Inflation</a:t>
          </a:r>
          <a:r>
            <a:rPr lang="en-US" sz="1400" b="1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rose 13% while </a:t>
          </a:r>
          <a:r>
            <a:rPr lang="en-US" sz="1400" b="1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n-US" sz="1400" b="1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400" b="1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school </a:t>
          </a:r>
          <a:r>
            <a:rPr lang="en-US" sz="1400" b="1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funding only rose 9%.</a:t>
          </a:r>
          <a:endParaRPr lang="en-US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ctr"/>
          <a:endParaRPr lang="en-US" sz="12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5CC6E-9690-4452-9C2C-73B741F67A81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D25E-EA47-48CA-9188-3A59AA939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83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21B59-9E56-4839-9044-1B263C34BA5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797A6-0B90-4AE0-9372-FD77E86F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3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797A6-0B90-4AE0-9372-FD77E86FE7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1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797A6-0B90-4AE0-9372-FD77E86FE7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88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Kent’s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797A6-0B90-4AE0-9372-FD77E86FE7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73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797A6-0B90-4AE0-9372-FD77E86FE7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7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8" y="1549400"/>
            <a:ext cx="10420098" cy="30083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355600"/>
            <a:ext cx="11772900" cy="328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259390"/>
            <a:ext cx="11772900" cy="3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3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4DDD7-B223-4C7B-82C3-C0354B6F206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299B38-115B-4A42-BD44-3604E89CD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4DDD7-B223-4C7B-82C3-C0354B6F206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299B38-115B-4A42-BD44-3604E89CDB5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"/>
            <a:ext cx="12192000" cy="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1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616" cy="3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5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"/>
            <a:ext cx="12192000" cy="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5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78099"/>
            <a:ext cx="5181600" cy="35988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78099"/>
            <a:ext cx="5181600" cy="35988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"/>
            <a:ext cx="12192000" cy="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03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00100"/>
            <a:ext cx="10515600" cy="8905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4DDD7-B223-4C7B-82C3-C0354B6F206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299B38-115B-4A42-BD44-3604E89CDB5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616" cy="3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4DDD7-B223-4C7B-82C3-C0354B6F206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299B38-115B-4A42-BD44-3604E89CDB5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"/>
            <a:ext cx="12192000" cy="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4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3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2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4DDD7-B223-4C7B-82C3-C0354B6F206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299B38-115B-4A42-BD44-3604E89CDB5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3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6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7400" y="1127125"/>
            <a:ext cx="10515600" cy="1173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700" y="2565400"/>
            <a:ext cx="10515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1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png"/><Relationship Id="rId7" Type="http://schemas.openxmlformats.org/officeDocument/2006/relationships/image" Target="../media/image14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10" Type="http://schemas.openxmlformats.org/officeDocument/2006/relationships/image" Target="../media/image17.wmf"/><Relationship Id="rId4" Type="http://schemas.openxmlformats.org/officeDocument/2006/relationships/image" Target="../media/image11.wmf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27200"/>
            <a:ext cx="12192000" cy="62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5" y="4675"/>
            <a:ext cx="12200325" cy="68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1076" y="1037507"/>
            <a:ext cx="8551164" cy="975698"/>
          </a:xfrm>
          <a:effectLst/>
        </p:spPr>
        <p:txBody>
          <a:bodyPr/>
          <a:lstStyle/>
          <a:p>
            <a:pPr algn="ctr"/>
            <a:r>
              <a:rPr lang="en-US" dirty="0" smtClean="0"/>
              <a:t>Foundation Grant</a:t>
            </a:r>
            <a:endParaRPr lang="en-US" dirty="0"/>
          </a:p>
        </p:txBody>
      </p:sp>
      <p:graphicFrame>
        <p:nvGraphicFramePr>
          <p:cNvPr id="11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216303"/>
              </p:ext>
            </p:extLst>
          </p:nvPr>
        </p:nvGraphicFramePr>
        <p:xfrm>
          <a:off x="1568958" y="2013205"/>
          <a:ext cx="8915400" cy="3689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588" y="3937340"/>
            <a:ext cx="1206392" cy="257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2036" y="1269155"/>
            <a:ext cx="8270748" cy="975698"/>
          </a:xfrm>
          <a:effectLst/>
        </p:spPr>
        <p:txBody>
          <a:bodyPr/>
          <a:lstStyle/>
          <a:p>
            <a:pPr algn="ctr"/>
            <a:r>
              <a:rPr lang="en-US" dirty="0" smtClean="0"/>
              <a:t>Retirement Cost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3122537"/>
              </p:ext>
            </p:extLst>
          </p:nvPr>
        </p:nvGraphicFramePr>
        <p:xfrm>
          <a:off x="1815592" y="2289715"/>
          <a:ext cx="8293100" cy="3705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val="1027444820"/>
                    </a:ext>
                  </a:extLst>
                </a:gridCol>
                <a:gridCol w="2766786">
                  <a:extLst>
                    <a:ext uri="{9D8B030D-6E8A-4147-A177-3AD203B41FA5}">
                      <a16:colId xmlns:a16="http://schemas.microsoft.com/office/drawing/2014/main" val="508527522"/>
                    </a:ext>
                  </a:extLst>
                </a:gridCol>
                <a:gridCol w="3189514">
                  <a:extLst>
                    <a:ext uri="{9D8B030D-6E8A-4147-A177-3AD203B41FA5}">
                      <a16:colId xmlns:a16="http://schemas.microsoft.com/office/drawing/2014/main" val="11353412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School Year</a:t>
                      </a:r>
                      <a:endParaRPr lang="en-US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Retirement Rate</a:t>
                      </a:r>
                      <a:endParaRPr lang="en-US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OAISD Retirement per Pupil</a:t>
                      </a:r>
                      <a:endParaRPr lang="en-US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820239"/>
                  </a:ext>
                </a:extLst>
              </a:tr>
              <a:tr h="3744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2008/09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16.54%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$854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1964458"/>
                  </a:ext>
                </a:extLst>
              </a:tr>
              <a:tr h="3744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2009/10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16.94%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$881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879710"/>
                  </a:ext>
                </a:extLst>
              </a:tr>
              <a:tr h="3744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2010/11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20.66%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$1,086 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3322477"/>
                  </a:ext>
                </a:extLst>
              </a:tr>
              <a:tr h="3744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2011/12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24.46%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$1,254 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3460891"/>
                  </a:ext>
                </a:extLst>
              </a:tr>
              <a:tr h="3744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2012/13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25.92%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$1,338 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8469531"/>
                  </a:ext>
                </a:extLst>
              </a:tr>
              <a:tr h="3744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2013/14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29.35%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$1,461 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3416165"/>
                  </a:ext>
                </a:extLst>
              </a:tr>
              <a:tr h="3744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2014/15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34.54%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$1,794 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262003"/>
                  </a:ext>
                </a:extLst>
              </a:tr>
              <a:tr h="3744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2015/16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36.31%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$1,904 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90190"/>
                  </a:ext>
                </a:extLst>
              </a:tr>
              <a:tr h="37449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2016/17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36.64%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$1,930 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6577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599" y="3856381"/>
            <a:ext cx="1302044" cy="257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4162" y="1354499"/>
            <a:ext cx="10510013" cy="975698"/>
          </a:xfrm>
          <a:effectLst/>
        </p:spPr>
        <p:txBody>
          <a:bodyPr/>
          <a:lstStyle/>
          <a:p>
            <a:pPr algn="ctr"/>
            <a:r>
              <a:rPr lang="en-US" dirty="0" smtClean="0"/>
              <a:t>Insurance Cost</a:t>
            </a:r>
            <a:endParaRPr lang="en-US" dirty="0"/>
          </a:p>
        </p:txBody>
      </p:sp>
      <p:graphicFrame>
        <p:nvGraphicFramePr>
          <p:cNvPr id="10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617684"/>
              </p:ext>
            </p:extLst>
          </p:nvPr>
        </p:nvGraphicFramePr>
        <p:xfrm>
          <a:off x="813816" y="2398649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41708897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57131826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224377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5828137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883885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School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Double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Increase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958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$15,000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 152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897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$5,692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$11,385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$15,525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3.5%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096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$5,857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$12,250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$15,975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2.9%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606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$5,992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$12,531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$16,342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2.3%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869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$6,142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$12,845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$16,751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2.5%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94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$6,344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$13,268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$17,304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3.3%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032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$6,561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$13,720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$17,892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3.4%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953848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603" y="3956134"/>
            <a:ext cx="1302044" cy="257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3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0100" y="826922"/>
            <a:ext cx="10514076" cy="9756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 smtClean="0"/>
              <a:t>Expenditures</a:t>
            </a:r>
            <a:endParaRPr lang="en-US" dirty="0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292330"/>
              </p:ext>
            </p:extLst>
          </p:nvPr>
        </p:nvGraphicFramePr>
        <p:xfrm>
          <a:off x="826008" y="1834496"/>
          <a:ext cx="105156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996899969"/>
                    </a:ext>
                  </a:extLst>
                </a:gridCol>
                <a:gridCol w="309880">
                  <a:extLst>
                    <a:ext uri="{9D8B030D-6E8A-4147-A177-3AD203B41FA5}">
                      <a16:colId xmlns:a16="http://schemas.microsoft.com/office/drawing/2014/main" val="2646215341"/>
                    </a:ext>
                  </a:extLst>
                </a:gridCol>
                <a:gridCol w="1993900">
                  <a:extLst>
                    <a:ext uri="{9D8B030D-6E8A-4147-A177-3AD203B41FA5}">
                      <a16:colId xmlns:a16="http://schemas.microsoft.com/office/drawing/2014/main" val="2442068062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1780263265"/>
                    </a:ext>
                  </a:extLst>
                </a:gridCol>
                <a:gridCol w="1846580">
                  <a:extLst>
                    <a:ext uri="{9D8B030D-6E8A-4147-A177-3AD203B41FA5}">
                      <a16:colId xmlns:a16="http://schemas.microsoft.com/office/drawing/2014/main" val="281048061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95681412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2016-17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</a:t>
                      </a:r>
                      <a:r>
                        <a:rPr lang="en-US" baseline="0" dirty="0" smtClean="0"/>
                        <a:t> Change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Change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60492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Salary/Wage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$232,163,937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$241,318,250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$9,154,313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279353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Benefits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$117,954,827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$160,810,683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$42,855,856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920991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Purchased Services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$24,582,903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$31,256,080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$6,673,177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280229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Supplies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$21,763,944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$19,799,887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-$1,964,057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348902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Capitol Outlay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$3,481,650 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$4,787,634 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n-US" sz="16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$1,305,984 </a:t>
                      </a:r>
                      <a:endParaRPr lang="en-US" sz="16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866033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$399,947,261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$457,972,534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$58,025,273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48120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07843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Salary/Wage %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Total Budget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88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Salary/Wage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55.6%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50.6%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139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Benefits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6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28.2%</a:t>
                      </a:r>
                      <a:endParaRPr lang="en-US" sz="16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33.8%</a:t>
                      </a:r>
                      <a:endParaRPr lang="en-US" sz="16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06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 % of</a:t>
                      </a:r>
                      <a:r>
                        <a:rPr lang="en-US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83.8%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84.4%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638074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92" y="4283765"/>
            <a:ext cx="1302044" cy="257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051719"/>
              </p:ext>
            </p:extLst>
          </p:nvPr>
        </p:nvGraphicFramePr>
        <p:xfrm>
          <a:off x="2105140" y="2302266"/>
          <a:ext cx="6178408" cy="3707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ounded Rectangle 7"/>
          <p:cNvSpPr/>
          <p:nvPr/>
        </p:nvSpPr>
        <p:spPr>
          <a:xfrm rot="16200000">
            <a:off x="9342421" y="1324886"/>
            <a:ext cx="3507973" cy="32190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59390" y="1396538"/>
            <a:ext cx="23441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study of education costs and resources conducted by the School Finance </a:t>
            </a:r>
            <a:r>
              <a:rPr lang="en-US" sz="1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Research Collaborative </a:t>
            </a: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indicates gap of nearly </a:t>
            </a:r>
            <a:r>
              <a:rPr lang="en-US" sz="1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$1,800 </a:t>
            </a: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 pupil between state revenues and district expenditures to achieve desired performance </a:t>
            </a:r>
            <a:r>
              <a:rPr lang="en-US" sz="16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results </a:t>
            </a:r>
            <a:endParaRPr lang="en-US" sz="1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8265" y="1010772"/>
            <a:ext cx="4984635" cy="6684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Funding Gap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06501" y="2808729"/>
            <a:ext cx="815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$9,590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5306" y="3261514"/>
            <a:ext cx="862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7,871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43621" y="6296794"/>
            <a:ext cx="54665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*Per 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study commissioned by the School Finance Research 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Collaborative in 2016.</a:t>
            </a:r>
            <a:endParaRPr lang="en-US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5265" y="2470175"/>
            <a:ext cx="955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$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1,719</a:t>
            </a:r>
            <a:endParaRPr lang="en-US" sz="1600" b="1" dirty="0">
              <a:solidFill>
                <a:srgbClr val="92D05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701639" y="2708898"/>
            <a:ext cx="763693" cy="552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4" idx="3"/>
          </p:cNvCxnSpPr>
          <p:nvPr/>
        </p:nvCxnSpPr>
        <p:spPr>
          <a:xfrm flipH="1">
            <a:off x="4521509" y="2708898"/>
            <a:ext cx="540032" cy="253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4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121400" y="357352"/>
            <a:ext cx="6070600" cy="6500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4767" y="5545855"/>
            <a:ext cx="3791473" cy="103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Michigan’s per-pupil spending has fallen by $663 since 2000, while the U.S. average has increased by more than $1,400 per student</a:t>
            </a:r>
            <a:r>
              <a:rPr lang="en-US" sz="1400" dirty="0" smtClean="0"/>
              <a:t>.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                            </a:t>
            </a:r>
            <a:r>
              <a:rPr lang="en-US" sz="1050" i="1" dirty="0" smtClean="0"/>
              <a:t>The Herald-Palladium March 4, 2018</a:t>
            </a:r>
            <a:endParaRPr lang="en-US" sz="1050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767" y="1331008"/>
            <a:ext cx="6913133" cy="15627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Schools are under </a:t>
            </a:r>
            <a:br>
              <a:rPr lang="en-US" dirty="0" smtClean="0"/>
            </a:br>
            <a:r>
              <a:rPr lang="en-US" dirty="0" smtClean="0"/>
              <a:t>significant </a:t>
            </a:r>
            <a:r>
              <a:rPr lang="en-US" b="1" dirty="0" smtClean="0"/>
              <a:t>financial challenges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74060" y="3694443"/>
            <a:ext cx="2258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B0F0"/>
                </a:solidFill>
              </a:rPr>
              <a:t>2.0</a:t>
            </a:r>
            <a:r>
              <a:rPr lang="en-US" sz="3600" b="1" dirty="0" smtClean="0">
                <a:solidFill>
                  <a:srgbClr val="00B0F0"/>
                </a:solidFill>
              </a:rPr>
              <a:t>%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323944" y="4659628"/>
            <a:ext cx="3497117" cy="548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d</a:t>
            </a:r>
            <a:r>
              <a:rPr lang="en-US" sz="1600" dirty="0" smtClean="0"/>
              <a:t>espite declining </a:t>
            </a:r>
            <a:r>
              <a:rPr lang="en-US" sz="1600" dirty="0"/>
              <a:t>s</a:t>
            </a:r>
            <a:r>
              <a:rPr lang="en-US" sz="1600" dirty="0" smtClean="0"/>
              <a:t>pending power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1400" i="1" dirty="0"/>
          </a:p>
        </p:txBody>
      </p:sp>
      <p:sp>
        <p:nvSpPr>
          <p:cNvPr id="13" name="Content Placeholder 8"/>
          <p:cNvSpPr>
            <a:spLocks noGrp="1"/>
          </p:cNvSpPr>
          <p:nvPr>
            <p:ph idx="1"/>
          </p:nvPr>
        </p:nvSpPr>
        <p:spPr>
          <a:xfrm>
            <a:off x="1278997" y="3136830"/>
            <a:ext cx="2465457" cy="774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Holding cost</a:t>
            </a:r>
            <a:br>
              <a:rPr lang="en-US" sz="2400" dirty="0" smtClean="0"/>
            </a:br>
            <a:r>
              <a:rPr lang="en-US" sz="2400" dirty="0" smtClean="0"/>
              <a:t>increases to just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72344"/>
            <a:ext cx="5161722" cy="51617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819163" y="5449957"/>
            <a:ext cx="33728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$12 </a:t>
            </a:r>
            <a:r>
              <a:rPr lang="en-US" sz="3200" b="1" dirty="0" smtClean="0">
                <a:solidFill>
                  <a:schemeClr val="bg1"/>
                </a:solidFill>
              </a:rPr>
              <a:t>million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Content Placeholder 8"/>
          <p:cNvSpPr txBox="1">
            <a:spLocks/>
          </p:cNvSpPr>
          <p:nvPr/>
        </p:nvSpPr>
        <p:spPr>
          <a:xfrm>
            <a:off x="6666410" y="5045926"/>
            <a:ext cx="2781821" cy="1392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/>
              <a:t>Spending </a:t>
            </a:r>
            <a:r>
              <a:rPr lang="en-US" sz="3200" b="1" dirty="0" smtClean="0"/>
              <a:t>down</a:t>
            </a:r>
            <a:r>
              <a:rPr lang="en-US" sz="3200" dirty="0" smtClean="0"/>
              <a:t> fund balances by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6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46"/>
            <a:ext cx="12191999" cy="6517421"/>
          </a:xfrm>
          <a:prstGeom prst="rect">
            <a:avLst/>
          </a:prstGeom>
        </p:spPr>
      </p:pic>
      <p:sp>
        <p:nvSpPr>
          <p:cNvPr id="7" name="Google Shape;190;p21"/>
          <p:cNvSpPr txBox="1">
            <a:spLocks/>
          </p:cNvSpPr>
          <p:nvPr/>
        </p:nvSpPr>
        <p:spPr>
          <a:xfrm>
            <a:off x="365252" y="810546"/>
            <a:ext cx="11461495" cy="63315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0" tIns="93625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" indent="-2539" algn="ctr">
              <a:lnSpc>
                <a:spcPct val="111333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Studies Find </a:t>
            </a:r>
            <a:r>
              <a:rPr lang="en-US" sz="4000" b="1" dirty="0" smtClean="0">
                <a:solidFill>
                  <a:srgbClr val="FFFFFF"/>
                </a:solidFill>
                <a:ea typeface="Century Gothic"/>
                <a:cs typeface="Century Gothic"/>
                <a:sym typeface="Century Gothic"/>
              </a:rPr>
              <a:t>School Funding Inadequate</a:t>
            </a:r>
            <a:endParaRPr lang="en-US" sz="4000" b="1" dirty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616" cy="385376"/>
          </a:xfrm>
          <a:prstGeom prst="rect">
            <a:avLst/>
          </a:prstGeom>
        </p:spPr>
      </p:pic>
      <p:sp>
        <p:nvSpPr>
          <p:cNvPr id="9" name="Google Shape;191;p21"/>
          <p:cNvSpPr txBox="1"/>
          <p:nvPr/>
        </p:nvSpPr>
        <p:spPr>
          <a:xfrm>
            <a:off x="1348237" y="2276554"/>
            <a:ext cx="10363200" cy="41745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 smtClean="0">
                <a:solidFill>
                  <a:srgbClr val="FFFFFF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Schools </a:t>
            </a:r>
            <a:r>
              <a:rPr lang="en-US" sz="2950" b="1" dirty="0">
                <a:solidFill>
                  <a:srgbClr val="FFFFFF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need $</a:t>
            </a:r>
            <a:r>
              <a:rPr lang="en-US" sz="2950" b="1" dirty="0" smtClean="0">
                <a:solidFill>
                  <a:srgbClr val="FFFFFF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1,719 MORE </a:t>
            </a:r>
            <a:r>
              <a:rPr lang="en-US" sz="2950" b="1" dirty="0">
                <a:solidFill>
                  <a:srgbClr val="FFFFFF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per </a:t>
            </a:r>
            <a:r>
              <a:rPr lang="en-US" sz="2950" b="1" dirty="0" smtClean="0">
                <a:solidFill>
                  <a:srgbClr val="FFFFFF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pupil.</a:t>
            </a:r>
            <a:r>
              <a:rPr lang="en-US" sz="2950" b="1" dirty="0" smtClean="0">
                <a:solidFill>
                  <a:srgbClr val="FFFFFF"/>
                </a:solidFill>
                <a:latin typeface="Century Gothic"/>
                <a:ea typeface="Century Gothic"/>
                <a:cs typeface="Arial" panose="020B0604020202020204" pitchFamily="34" charset="0"/>
                <a:sym typeface="Century Gothic"/>
              </a:rPr>
              <a:t/>
            </a:r>
            <a:br>
              <a:rPr lang="en-US" sz="2950" b="1" dirty="0" smtClean="0">
                <a:solidFill>
                  <a:srgbClr val="FFFFFF"/>
                </a:solidFill>
                <a:latin typeface="Century Gothic"/>
                <a:ea typeface="Century Gothic"/>
                <a:cs typeface="Arial" panose="020B0604020202020204" pitchFamily="34" charset="0"/>
                <a:sym typeface="Century Gothic"/>
              </a:rPr>
            </a:br>
            <a:r>
              <a:rPr lang="en-US" sz="2950" b="1" dirty="0" smtClean="0">
                <a:solidFill>
                  <a:srgbClr val="FFFFFF"/>
                </a:solidFill>
                <a:latin typeface="Century Gothic"/>
                <a:ea typeface="Century Gothic"/>
                <a:cs typeface="Arial" panose="020B0604020202020204" pitchFamily="34" charset="0"/>
                <a:sym typeface="Century Gothic"/>
              </a:rPr>
              <a:t>                                </a:t>
            </a:r>
            <a:r>
              <a:rPr lang="en-US" sz="2000" i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Michigan </a:t>
            </a:r>
            <a:r>
              <a:rPr lang="en-US" sz="2000" i="1" dirty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Education Finance Study, June </a:t>
            </a:r>
            <a:r>
              <a:rPr lang="en-US" sz="2000" i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2016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	</a:t>
            </a:r>
            <a:r>
              <a:rPr lang="en-US" sz="2000" i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			</a:t>
            </a:r>
            <a:r>
              <a:rPr lang="en-US" i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-adjusted to current year   </a:t>
            </a:r>
            <a:r>
              <a:rPr lang="en-US" sz="2000" i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/>
            </a:r>
            <a:br>
              <a:rPr lang="en-US" sz="2000" i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</a:br>
            <a:r>
              <a:rPr lang="en-US" sz="2000" i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                                               </a:t>
            </a:r>
            <a:endParaRPr dirty="0">
              <a:solidFill>
                <a:srgbClr val="FF0000"/>
              </a:solidFill>
              <a:latin typeface="+mj-lt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50" b="1" dirty="0">
              <a:solidFill>
                <a:srgbClr val="FFFFFF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dirty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“Schools face financial hardship because </a:t>
            </a:r>
            <a:r>
              <a:rPr lang="en-US" sz="2950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of</a:t>
            </a:r>
            <a:br>
              <a:rPr lang="en-US" sz="2950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</a:br>
            <a:r>
              <a:rPr lang="en-US" sz="2950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  </a:t>
            </a:r>
            <a:r>
              <a:rPr lang="en-US" sz="2950" b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INADEQUATE state </a:t>
            </a:r>
            <a:r>
              <a:rPr lang="en-US" sz="2950" b="1" dirty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funding, declining enrollment </a:t>
            </a:r>
            <a:r>
              <a:rPr lang="en-US" sz="2950" b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and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 b="1" dirty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950" b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950" b="1" dirty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more </a:t>
            </a:r>
            <a:r>
              <a:rPr lang="en-US" sz="2950" b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students with </a:t>
            </a:r>
            <a:r>
              <a:rPr lang="en-US" sz="2950" b="1" dirty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special needs</a:t>
            </a:r>
            <a:r>
              <a:rPr lang="en-US" sz="2950" dirty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.”</a:t>
            </a:r>
            <a:endParaRPr dirty="0">
              <a:latin typeface="+mj-lt"/>
            </a:endParaRPr>
          </a:p>
          <a:p>
            <a:pPr marL="12700" lvl="0"/>
            <a:r>
              <a:rPr lang="en-US" sz="2000" i="1" dirty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i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                                              Michigan </a:t>
            </a:r>
            <a:r>
              <a:rPr lang="en-US" sz="2000" i="1" dirty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State University Policy Institute, June 2016  </a:t>
            </a:r>
            <a:r>
              <a:rPr lang="en-US" sz="2000" i="1" dirty="0" smtClean="0">
                <a:solidFill>
                  <a:srgbClr val="FFFFFF"/>
                </a:solidFill>
                <a:latin typeface="+mj-lt"/>
                <a:ea typeface="Century Gothic"/>
                <a:cs typeface="Century Gothic"/>
                <a:sym typeface="Century Gothic"/>
              </a:rPr>
              <a:t>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158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1"/>
          <a:stretch/>
        </p:blipFill>
        <p:spPr>
          <a:xfrm>
            <a:off x="4224636" y="30759"/>
            <a:ext cx="4195464" cy="3623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3" y="248226"/>
            <a:ext cx="5122563" cy="3418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9652" y="1519063"/>
            <a:ext cx="3752347" cy="42450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Yet we </a:t>
            </a:r>
            <a:r>
              <a:rPr lang="en-US" sz="4600" b="1" dirty="0" smtClean="0"/>
              <a:t>continue to create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dirty="0" smtClean="0"/>
              <a:t>new opportunities connecting students to the workplace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"/>
            <a:ext cx="12192000" cy="852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" y="3666980"/>
            <a:ext cx="4757053" cy="3191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t="-1672" r="4463" b="1672"/>
          <a:stretch/>
        </p:blipFill>
        <p:spPr>
          <a:xfrm>
            <a:off x="4089399" y="3603480"/>
            <a:ext cx="4346853" cy="32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1" y="0"/>
            <a:ext cx="12168118" cy="684627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1784" y="-1173227"/>
            <a:ext cx="10515600" cy="1173227"/>
          </a:xfrm>
        </p:spPr>
        <p:txBody>
          <a:bodyPr/>
          <a:lstStyle/>
          <a:p>
            <a:r>
              <a:rPr lang="en-US" dirty="0" smtClean="0"/>
              <a:t>Helping students graduate high school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130" y="4642338"/>
            <a:ext cx="12192001" cy="1792705"/>
          </a:xfrm>
          <a:prstGeom prst="rect">
            <a:avLst/>
          </a:prstGeom>
          <a:solidFill>
            <a:schemeClr val="lt1">
              <a:alpha val="84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24;p15"/>
          <p:cNvSpPr txBox="1"/>
          <p:nvPr/>
        </p:nvSpPr>
        <p:spPr>
          <a:xfrm>
            <a:off x="55022" y="4806463"/>
            <a:ext cx="11996303" cy="1336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5930" marR="0" lvl="0" indent="-1143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Helping students graduate high school with </a:t>
            </a:r>
            <a:r>
              <a:rPr lang="en-US" sz="3200" b="1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free and low-cost college credit</a:t>
            </a:r>
            <a:r>
              <a:rPr lang="en-US" sz="32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–saving thousands in tuition even as we struggle to maintain existing academics and staffing.</a:t>
            </a:r>
            <a:endParaRPr lang="en-US" sz="3200" dirty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"/>
            <a:ext cx="12192000" cy="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6"/>
          <a:stretch/>
        </p:blipFill>
        <p:spPr>
          <a:xfrm>
            <a:off x="3086793" y="153058"/>
            <a:ext cx="9105207" cy="6704939"/>
          </a:xfrm>
          <a:prstGeom prst="rect">
            <a:avLst/>
          </a:prstGeom>
          <a:gradFill>
            <a:gsLst>
              <a:gs pos="3700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Rectangle 6"/>
          <p:cNvSpPr/>
          <p:nvPr/>
        </p:nvSpPr>
        <p:spPr>
          <a:xfrm rot="16200000">
            <a:off x="673105" y="2566742"/>
            <a:ext cx="6704942" cy="187756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9491" y="1987517"/>
            <a:ext cx="4284290" cy="3866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Current students deserve the same opportunities </a:t>
            </a:r>
            <a:br>
              <a:rPr lang="en-US" sz="3600" dirty="0" smtClean="0"/>
            </a:br>
            <a:r>
              <a:rPr lang="en-US" sz="3600" dirty="0" smtClean="0"/>
              <a:t>as the generations </a:t>
            </a:r>
            <a:br>
              <a:rPr lang="en-US" sz="3600" dirty="0" smtClean="0"/>
            </a:br>
            <a:r>
              <a:rPr lang="en-US" sz="3600" dirty="0" smtClean="0"/>
              <a:t>before them.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"/>
            <a:ext cx="12192000" cy="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21"/>
            <a:ext cx="12192000" cy="6680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459967"/>
            <a:ext cx="8428736" cy="13322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 appreciate the </a:t>
            </a:r>
            <a:r>
              <a:rPr lang="en-US" sz="5000" b="1" dirty="0" smtClean="0">
                <a:solidFill>
                  <a:schemeClr val="bg1"/>
                </a:solidFill>
              </a:rPr>
              <a:t>strong</a:t>
            </a:r>
            <a:r>
              <a:rPr lang="en-US" b="1" dirty="0" smtClean="0">
                <a:solidFill>
                  <a:schemeClr val="bg1"/>
                </a:solidFill>
              </a:rPr>
              <a:t> support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shown for our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chools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3867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4043723"/>
            <a:ext cx="12192001" cy="2259541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24;p15"/>
          <p:cNvSpPr txBox="1"/>
          <p:nvPr/>
        </p:nvSpPr>
        <p:spPr>
          <a:xfrm>
            <a:off x="647700" y="4043724"/>
            <a:ext cx="8168005" cy="1997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5930" marR="0" lvl="0" indent="-11430" algn="l" rtl="0">
              <a:lnSpc>
                <a:spcPct val="1181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Your votes </a:t>
            </a:r>
            <a:r>
              <a:rPr lang="en-US" sz="3800" b="1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have </a:t>
            </a:r>
            <a:r>
              <a:rPr lang="en-US" sz="3600" b="1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helped schools</a:t>
            </a:r>
            <a:r>
              <a:rPr lang="en-US" sz="36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:</a:t>
            </a:r>
            <a:endParaRPr sz="3600" dirty="0" smtClean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  <a:p>
            <a:pPr marL="1144905" marR="0" lvl="0" indent="-357505" algn="l" rtl="0">
              <a:lnSpc>
                <a:spcPct val="117741"/>
              </a:lnSpc>
              <a:spcBef>
                <a:spcPts val="0"/>
              </a:spcBef>
              <a:spcAft>
                <a:spcPts val="0"/>
              </a:spcAft>
              <a:buClr>
                <a:srgbClr val="001C60"/>
              </a:buClr>
              <a:buSzPts val="3100"/>
              <a:buFont typeface="Century Gothic"/>
              <a:buChar char="•"/>
            </a:pPr>
            <a:r>
              <a:rPr lang="en-US" sz="31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Remodel or build facilities</a:t>
            </a:r>
            <a:endParaRPr sz="3100" dirty="0" smtClean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  <a:p>
            <a:pPr marL="1144905" marR="0" lvl="0" indent="-3575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C60"/>
              </a:buClr>
              <a:buSzPts val="3100"/>
              <a:buFont typeface="Century Gothic"/>
              <a:buChar char="•"/>
            </a:pPr>
            <a:r>
              <a:rPr lang="en-US" sz="31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Improve safety &amp; security</a:t>
            </a:r>
            <a:endParaRPr sz="3100" dirty="0" smtClean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  <a:p>
            <a:pPr marL="1144905" marR="0" lvl="0" indent="-3575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C60"/>
              </a:buClr>
              <a:buSzPts val="3100"/>
              <a:buFont typeface="Century Gothic"/>
              <a:buChar char="•"/>
            </a:pPr>
            <a:r>
              <a:rPr lang="en-US" sz="31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Upgrade technology</a:t>
            </a:r>
            <a:endParaRPr sz="3100" dirty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616" cy="3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8568" y="632132"/>
            <a:ext cx="11814864" cy="13394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Our reality is a </a:t>
            </a:r>
            <a:r>
              <a:rPr lang="en-US" sz="6000" b="1" dirty="0" smtClean="0">
                <a:solidFill>
                  <a:schemeClr val="bg1"/>
                </a:solidFill>
              </a:rPr>
              <a:t>BIG</a:t>
            </a:r>
            <a:r>
              <a:rPr lang="en-US" sz="6000" dirty="0" smtClean="0">
                <a:solidFill>
                  <a:schemeClr val="bg1"/>
                </a:solidFill>
              </a:rPr>
              <a:t> funding gap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"/>
            <a:ext cx="12192000" cy="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1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216"/>
            <a:ext cx="12192000" cy="6495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796926"/>
            <a:ext cx="10515600" cy="1173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We Know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879601"/>
            <a:ext cx="10515600" cy="24765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</a:rPr>
              <a:t>High-quality </a:t>
            </a:r>
            <a:r>
              <a:rPr lang="en-US" b="1" dirty="0">
                <a:solidFill>
                  <a:schemeClr val="bg1"/>
                </a:solidFill>
              </a:rPr>
              <a:t>schools </a:t>
            </a:r>
            <a:r>
              <a:rPr lang="en-US" dirty="0">
                <a:solidFill>
                  <a:schemeClr val="bg1"/>
                </a:solidFill>
              </a:rPr>
              <a:t>are </a:t>
            </a:r>
            <a:r>
              <a:rPr lang="en-US" dirty="0" smtClean="0">
                <a:solidFill>
                  <a:schemeClr val="bg1"/>
                </a:solidFill>
              </a:rPr>
              <a:t>key </a:t>
            </a:r>
            <a:r>
              <a:rPr lang="en-US" dirty="0">
                <a:solidFill>
                  <a:schemeClr val="bg1"/>
                </a:solidFill>
              </a:rPr>
              <a:t>to attracting families and businesses to West Michigan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Strengthening our schools </a:t>
            </a:r>
            <a:r>
              <a:rPr lang="en-US" dirty="0">
                <a:solidFill>
                  <a:schemeClr val="bg1"/>
                </a:solidFill>
              </a:rPr>
              <a:t>provides a stronger workforce for businesses in our communities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Communities, business </a:t>
            </a:r>
            <a:r>
              <a:rPr lang="en-US" dirty="0">
                <a:solidFill>
                  <a:schemeClr val="bg1"/>
                </a:solidFill>
              </a:rPr>
              <a:t>and education have a </a:t>
            </a:r>
            <a:r>
              <a:rPr lang="en-US" b="1" dirty="0">
                <a:solidFill>
                  <a:schemeClr val="bg1"/>
                </a:solidFill>
              </a:rPr>
              <a:t>shared future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616" cy="3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7952"/>
            <a:ext cx="12243127" cy="6888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66" y="1499616"/>
            <a:ext cx="11051032" cy="13289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500" b="1" dirty="0" smtClean="0">
                <a:solidFill>
                  <a:schemeClr val="bg1"/>
                </a:solidFill>
              </a:rPr>
              <a:t>Others</a:t>
            </a:r>
            <a:r>
              <a:rPr lang="en-US" sz="6000" dirty="0" smtClean="0">
                <a:solidFill>
                  <a:schemeClr val="bg1"/>
                </a:solidFill>
              </a:rPr>
              <a:t> </a:t>
            </a:r>
            <a:r>
              <a:rPr lang="en-US" sz="6000" b="1" dirty="0" smtClean="0">
                <a:solidFill>
                  <a:schemeClr val="bg1"/>
                </a:solidFill>
              </a:rPr>
              <a:t>are choosing to invest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92332" y="3291840"/>
            <a:ext cx="7425436" cy="244906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nation’s </a:t>
            </a:r>
            <a:r>
              <a:rPr lang="en-US" b="1" dirty="0" smtClean="0">
                <a:solidFill>
                  <a:schemeClr val="bg1"/>
                </a:solidFill>
              </a:rPr>
              <a:t>TOP 10 </a:t>
            </a:r>
            <a:r>
              <a:rPr lang="en-US" dirty="0" smtClean="0">
                <a:solidFill>
                  <a:schemeClr val="bg1"/>
                </a:solidFill>
              </a:rPr>
              <a:t>education states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spend as much as $18,853 per student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9</a:t>
            </a:r>
            <a:r>
              <a:rPr lang="en-US" dirty="0" smtClean="0">
                <a:solidFill>
                  <a:schemeClr val="bg1"/>
                </a:solidFill>
              </a:rPr>
              <a:t> of the top 10 in achievement spend </a:t>
            </a:r>
            <a:r>
              <a:rPr lang="en-US" b="1" dirty="0" smtClean="0">
                <a:solidFill>
                  <a:schemeClr val="bg1"/>
                </a:solidFill>
              </a:rPr>
              <a:t>more</a:t>
            </a:r>
            <a:r>
              <a:rPr lang="en-US" dirty="0" smtClean="0">
                <a:solidFill>
                  <a:schemeClr val="bg1"/>
                </a:solidFill>
              </a:rPr>
              <a:t> on education </a:t>
            </a:r>
            <a:r>
              <a:rPr lang="en-US" b="1" dirty="0" smtClean="0">
                <a:solidFill>
                  <a:schemeClr val="bg1"/>
                </a:solidFill>
              </a:rPr>
              <a:t>than Michigan</a:t>
            </a:r>
            <a:r>
              <a:rPr lang="en-US" dirty="0" smtClean="0">
                <a:solidFill>
                  <a:schemeClr val="bg1"/>
                </a:solidFill>
              </a:rPr>
              <a:t> spends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1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" y="0"/>
            <a:ext cx="12179616" cy="68527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784" y="784527"/>
            <a:ext cx="4124570" cy="16890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Enhancement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Millages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616" cy="3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/>
          <a:stretch/>
        </p:blipFill>
        <p:spPr>
          <a:xfrm>
            <a:off x="0" y="48768"/>
            <a:ext cx="12192000" cy="68013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1" y="4266151"/>
            <a:ext cx="12192001" cy="2591849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24;p15"/>
          <p:cNvSpPr txBox="1"/>
          <p:nvPr/>
        </p:nvSpPr>
        <p:spPr>
          <a:xfrm>
            <a:off x="1215201" y="4460571"/>
            <a:ext cx="10209544" cy="220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5930" marR="0" lvl="0" indent="-11430" algn="l" rtl="0">
              <a:lnSpc>
                <a:spcPct val="1181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Our students need more . . .</a:t>
            </a:r>
            <a:endParaRPr lang="en-US" sz="3600" dirty="0" smtClean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  <a:p>
            <a:pPr marL="1144905" marR="0" lvl="0" indent="-3575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C60"/>
              </a:buClr>
              <a:buSzPts val="3100"/>
              <a:buFont typeface="Century Gothic"/>
              <a:buChar char="•"/>
            </a:pPr>
            <a:r>
              <a:rPr lang="en-US" sz="24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Preserve and expand high-quality programs and services</a:t>
            </a:r>
          </a:p>
          <a:p>
            <a:pPr marL="1144905" marR="0" lvl="0" indent="-3575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C60"/>
              </a:buClr>
              <a:buSzPts val="3100"/>
              <a:buFont typeface="Century Gothic"/>
              <a:buChar char="•"/>
            </a:pPr>
            <a:r>
              <a:rPr lang="en-US" sz="24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Preserve and expand efforts to ensure student safety</a:t>
            </a:r>
          </a:p>
          <a:p>
            <a:pPr marL="1144905" marR="0" lvl="0" indent="-3575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C60"/>
              </a:buClr>
              <a:buSzPts val="3100"/>
              <a:buFont typeface="Century Gothic"/>
              <a:buChar char="•"/>
            </a:pPr>
            <a:r>
              <a:rPr lang="en-US" sz="24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Greater connections to college and the world of work making education more relevant</a:t>
            </a:r>
            <a:endParaRPr sz="2400" dirty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616" cy="3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736" y="751987"/>
            <a:ext cx="6975231" cy="748567"/>
          </a:xfrm>
        </p:spPr>
        <p:txBody>
          <a:bodyPr/>
          <a:lstStyle/>
          <a:p>
            <a:pPr algn="ctr"/>
            <a:r>
              <a:rPr lang="en-US" b="1" dirty="0" smtClean="0"/>
              <a:t>OUR PROPOSAL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585" y="2051538"/>
            <a:ext cx="7983415" cy="4400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One way to increase school operating funds: </a:t>
            </a:r>
            <a:r>
              <a:rPr lang="en-US" sz="3600" b="1" dirty="0" smtClean="0"/>
              <a:t>Enhancement Millage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/>
              <a:t>An Enhancement Millage helps </a:t>
            </a:r>
            <a:r>
              <a:rPr lang="en-US" b="1" dirty="0" smtClean="0"/>
              <a:t>all</a:t>
            </a:r>
            <a:r>
              <a:rPr lang="en-US" dirty="0" smtClean="0"/>
              <a:t> the districts within the ISD</a:t>
            </a:r>
          </a:p>
          <a:p>
            <a:r>
              <a:rPr lang="en-US" dirty="0" smtClean="0"/>
              <a:t>District school boards asked the ISD board to call for election</a:t>
            </a:r>
          </a:p>
          <a:p>
            <a:r>
              <a:rPr lang="en-US" dirty="0" smtClean="0"/>
              <a:t>If voters approve, the funding is distributed 100% to districts/PSAs on a </a:t>
            </a:r>
            <a:r>
              <a:rPr lang="en-US" b="1" dirty="0" smtClean="0"/>
              <a:t>per-student basis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616" cy="3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616" cy="685274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 rot="16200000">
            <a:off x="2288274" y="-1546305"/>
            <a:ext cx="833004" cy="594670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9" y="1062447"/>
            <a:ext cx="6306574" cy="75160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Enhancement Millage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748378" y="776469"/>
            <a:ext cx="4254325" cy="28724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700" dirty="0" smtClean="0">
                <a:solidFill>
                  <a:schemeClr val="bg1"/>
                </a:solidFill>
              </a:rPr>
              <a:t>Election Date</a:t>
            </a:r>
            <a:br>
              <a:rPr lang="en-US" sz="2700" dirty="0" smtClean="0">
                <a:solidFill>
                  <a:schemeClr val="bg1"/>
                </a:solidFill>
              </a:rPr>
            </a:br>
            <a:r>
              <a:rPr lang="en-US" sz="4300" b="1" dirty="0" smtClean="0">
                <a:solidFill>
                  <a:schemeClr val="bg1"/>
                </a:solidFill>
              </a:rPr>
              <a:t>Nov. 6, 2018</a:t>
            </a:r>
          </a:p>
          <a:p>
            <a:pPr marL="0" indent="0" algn="ctr"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Voters will be 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asked for 0.9 mills 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for 10 years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9" y="3987728"/>
            <a:ext cx="3443586" cy="2701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616" cy="3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" y="357252"/>
            <a:ext cx="12188609" cy="6500748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421670" y="446634"/>
            <a:ext cx="7545833" cy="13296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smtClean="0"/>
              <a:t>Quality</a:t>
            </a:r>
            <a:r>
              <a:rPr lang="en-US" dirty="0" smtClean="0"/>
              <a:t> schools make </a:t>
            </a:r>
            <a:r>
              <a:rPr lang="en-US" sz="4500" b="1" dirty="0" smtClean="0"/>
              <a:t>Quality</a:t>
            </a:r>
            <a:r>
              <a:rPr lang="en-US" dirty="0" smtClean="0"/>
              <a:t> communities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4463" y="2656222"/>
            <a:ext cx="7418439" cy="403954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2997" y="2656222"/>
            <a:ext cx="7123941" cy="3923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/>
              <a:t>If approved, this would cost the owner of a $100,000 home approximately </a:t>
            </a:r>
            <a:r>
              <a:rPr lang="en-US" sz="3600" b="1" dirty="0" smtClean="0"/>
              <a:t>$3.75 per month</a:t>
            </a:r>
            <a:r>
              <a:rPr lang="en-US" sz="3600" dirty="0" smtClean="0"/>
              <a:t>, $45 per year.</a:t>
            </a:r>
            <a:br>
              <a:rPr lang="en-US" sz="3600" dirty="0" smtClean="0"/>
            </a:br>
            <a:endParaRPr lang="en-US" sz="2000" b="1" dirty="0" smtClean="0"/>
          </a:p>
          <a:p>
            <a:pPr marL="0" indent="0">
              <a:buNone/>
            </a:pPr>
            <a:r>
              <a:rPr lang="en-US" sz="1800" b="1" u="sng" dirty="0" smtClean="0"/>
              <a:t>Home Value </a:t>
            </a:r>
            <a:r>
              <a:rPr lang="en-US" sz="1800" b="1" u="sng" dirty="0"/>
              <a:t> </a:t>
            </a:r>
            <a:r>
              <a:rPr lang="en-US" sz="1800" b="1" u="sng" dirty="0" smtClean="0"/>
              <a:t>     SEV                               Annual Millage Amount</a:t>
            </a:r>
          </a:p>
          <a:p>
            <a:pPr marL="0" indent="0">
              <a:buNone/>
            </a:pPr>
            <a:r>
              <a:rPr lang="en-US" sz="1800" b="1" dirty="0" smtClean="0"/>
              <a:t>$100,000         $50,000           x 0.9 mills            = $45</a:t>
            </a:r>
          </a:p>
          <a:p>
            <a:pPr marL="0" indent="0">
              <a:buNone/>
            </a:pPr>
            <a:r>
              <a:rPr lang="en-US" sz="1800" b="1" dirty="0" smtClean="0"/>
              <a:t>$200,000         $100,000         x 0.9 mills            = $90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460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820"/>
            <a:ext cx="4375786" cy="6469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797" y="728918"/>
            <a:ext cx="6701503" cy="819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</a:t>
            </a:r>
            <a:r>
              <a:rPr lang="en-US" sz="5000" b="1" dirty="0" smtClean="0"/>
              <a:t>you</a:t>
            </a:r>
            <a:r>
              <a:rPr lang="en-US" dirty="0" smtClean="0"/>
              <a:t> need to know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8797" y="2063954"/>
            <a:ext cx="7350432" cy="4248356"/>
          </a:xfrm>
        </p:spPr>
        <p:txBody>
          <a:bodyPr>
            <a:normAutofit/>
          </a:bodyPr>
          <a:lstStyle/>
          <a:p>
            <a:r>
              <a:rPr lang="en-US" b="1" dirty="0" smtClean="0"/>
              <a:t>By law</a:t>
            </a:r>
            <a:r>
              <a:rPr lang="en-US" dirty="0" smtClean="0"/>
              <a:t>, funds will be distributed on a per-pupil basis to each local district and public school academy. OAISD receives less than 1% for students attending general fund eligible programs.</a:t>
            </a:r>
          </a:p>
          <a:p>
            <a:endParaRPr lang="en-US" b="1" dirty="0" smtClean="0"/>
          </a:p>
          <a:p>
            <a:r>
              <a:rPr lang="en-US" b="1" dirty="0" smtClean="0"/>
              <a:t>Accountability reporting</a:t>
            </a:r>
            <a:r>
              <a:rPr lang="en-US" dirty="0" smtClean="0"/>
              <a:t> with an independent audit available online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55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8406" y="886086"/>
            <a:ext cx="11614430" cy="745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Our </a:t>
            </a:r>
            <a:r>
              <a:rPr lang="en-US" b="1" dirty="0"/>
              <a:t>C</a:t>
            </a:r>
            <a:r>
              <a:rPr lang="en-US" b="1" dirty="0" smtClean="0"/>
              <a:t>ommunity Survey Results:</a:t>
            </a:r>
            <a:endParaRPr lang="en-US" b="1" dirty="0"/>
          </a:p>
        </p:txBody>
      </p:sp>
      <p:sp>
        <p:nvSpPr>
          <p:cNvPr id="33" name="Rectangle 32"/>
          <p:cNvSpPr/>
          <p:nvPr/>
        </p:nvSpPr>
        <p:spPr>
          <a:xfrm>
            <a:off x="323118" y="1918118"/>
            <a:ext cx="2844565" cy="43203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223607" y="1918119"/>
            <a:ext cx="2844565" cy="43203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62035" y="1918119"/>
            <a:ext cx="2844565" cy="43203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100463" y="1918118"/>
            <a:ext cx="2844565" cy="43203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23117" y="2870241"/>
            <a:ext cx="2844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Connect </a:t>
            </a:r>
            <a:r>
              <a:rPr lang="en-US" sz="2400" dirty="0">
                <a:solidFill>
                  <a:schemeClr val="bg1"/>
                </a:solidFill>
              </a:rPr>
              <a:t>Students to World of Work</a:t>
            </a:r>
          </a:p>
          <a:p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224682" y="2881371"/>
            <a:ext cx="2852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Maintain</a:t>
            </a:r>
          </a:p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Existing </a:t>
            </a:r>
            <a:r>
              <a:rPr lang="en-US" sz="2400" dirty="0">
                <a:solidFill>
                  <a:schemeClr val="bg1"/>
                </a:solidFill>
              </a:rPr>
              <a:t>Programs &amp; Services</a:t>
            </a:r>
          </a:p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176913" y="2880180"/>
            <a:ext cx="2829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Increase </a:t>
            </a:r>
            <a:r>
              <a:rPr lang="en-US" sz="2400" dirty="0">
                <a:solidFill>
                  <a:schemeClr val="bg1"/>
                </a:solidFill>
              </a:rPr>
              <a:t>Mental Health Services</a:t>
            </a:r>
          </a:p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9107901" y="2872304"/>
            <a:ext cx="2837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Early </a:t>
            </a:r>
            <a:r>
              <a:rPr lang="en-US" sz="2400" dirty="0">
                <a:solidFill>
                  <a:schemeClr val="bg1"/>
                </a:solidFill>
              </a:rPr>
              <a:t>College, Giving Students a Head Start</a:t>
            </a:r>
          </a:p>
          <a:p>
            <a:pPr algn="ctr"/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323118" y="1918118"/>
            <a:ext cx="2844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92D050"/>
                </a:solidFill>
              </a:rPr>
              <a:t>90</a:t>
            </a:r>
            <a:r>
              <a:rPr lang="en-US" sz="3600" dirty="0" smtClean="0">
                <a:solidFill>
                  <a:srgbClr val="92D050"/>
                </a:solidFill>
              </a:rPr>
              <a:t>%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24683" y="1918118"/>
            <a:ext cx="2844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92D050"/>
                </a:solidFill>
              </a:rPr>
              <a:t>84</a:t>
            </a:r>
            <a:r>
              <a:rPr lang="en-US" sz="3600" dirty="0" smtClean="0">
                <a:solidFill>
                  <a:srgbClr val="92D050"/>
                </a:solidFill>
              </a:rPr>
              <a:t>%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69474" y="1918118"/>
            <a:ext cx="2837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92D050"/>
                </a:solidFill>
              </a:rPr>
              <a:t>82</a:t>
            </a:r>
            <a:r>
              <a:rPr lang="en-US" sz="3600" dirty="0" smtClean="0">
                <a:solidFill>
                  <a:srgbClr val="92D050"/>
                </a:solidFill>
              </a:rPr>
              <a:t>%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00462" y="1918118"/>
            <a:ext cx="2844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92D050"/>
                </a:solidFill>
              </a:rPr>
              <a:t>82</a:t>
            </a:r>
            <a:r>
              <a:rPr lang="en-US" sz="3600" dirty="0" smtClean="0">
                <a:solidFill>
                  <a:srgbClr val="92D050"/>
                </a:solidFill>
              </a:rPr>
              <a:t>%</a:t>
            </a:r>
            <a:endParaRPr lang="en-US" sz="3600" dirty="0">
              <a:solidFill>
                <a:srgbClr val="92D05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19" y="4267971"/>
            <a:ext cx="2835250" cy="198075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97" y="4267971"/>
            <a:ext cx="2860734" cy="19708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r="15297"/>
          <a:stretch/>
        </p:blipFill>
        <p:spPr>
          <a:xfrm>
            <a:off x="3235624" y="4265269"/>
            <a:ext cx="2842591" cy="1988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1"/>
          <a:stretch/>
        </p:blipFill>
        <p:spPr>
          <a:xfrm>
            <a:off x="322761" y="4265268"/>
            <a:ext cx="2839540" cy="197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7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246" y="1029589"/>
            <a:ext cx="10991273" cy="11732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Community has much to be </a:t>
            </a:r>
            <a:r>
              <a:rPr lang="en-US" sz="5000" b="1" dirty="0" smtClean="0"/>
              <a:t>proud</a:t>
            </a:r>
            <a:r>
              <a:rPr lang="en-US" dirty="0" smtClean="0"/>
              <a:t> of . . . </a:t>
            </a:r>
            <a:endParaRPr lang="en-US" dirty="0"/>
          </a:p>
        </p:txBody>
      </p:sp>
      <p:pic>
        <p:nvPicPr>
          <p:cNvPr id="5" name="Google Shape;132;p16" descr="Newsweek_Logo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61" y="2585523"/>
            <a:ext cx="3098800" cy="788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3;p16" descr="International_Baccalaureate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5908" y="4509816"/>
            <a:ext cx="1542049" cy="154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92" y="2474315"/>
            <a:ext cx="2517172" cy="1308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10" y="5280841"/>
            <a:ext cx="3194764" cy="840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16" y="2424879"/>
            <a:ext cx="2189884" cy="13349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816" y="4142066"/>
            <a:ext cx="3479886" cy="756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5246233"/>
            <a:ext cx="2739303" cy="8849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30" y="2343329"/>
            <a:ext cx="1569693" cy="15696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4027757"/>
            <a:ext cx="4062696" cy="71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9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76" y="618005"/>
            <a:ext cx="3399776" cy="300532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759825" y="4333864"/>
            <a:ext cx="7763002" cy="1767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What additional information do you need?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245918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27200"/>
            <a:ext cx="12192000" cy="62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651">
            <a:off x="8638483" y="3086976"/>
            <a:ext cx="3033548" cy="3033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5" y="4675"/>
            <a:ext cx="12200325" cy="68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41"/>
            <a:ext cx="12192000" cy="647125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1640" y="454025"/>
            <a:ext cx="10515600" cy="8159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Who We Serve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6720" y="1379040"/>
            <a:ext cx="11449970" cy="266743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sz="3100" b="1" dirty="0">
                <a:solidFill>
                  <a:schemeClr val="bg1"/>
                </a:solidFill>
              </a:rPr>
              <a:t>49,253 </a:t>
            </a:r>
            <a:r>
              <a:rPr lang="en-US" sz="3100" b="1" dirty="0" smtClean="0">
                <a:solidFill>
                  <a:schemeClr val="bg1"/>
                </a:solidFill>
              </a:rPr>
              <a:t>students</a:t>
            </a:r>
            <a:r>
              <a:rPr lang="en-US" sz="3100" dirty="0" smtClean="0">
                <a:solidFill>
                  <a:schemeClr val="bg1"/>
                </a:solidFill>
              </a:rPr>
              <a:t/>
            </a:r>
            <a:br>
              <a:rPr lang="en-US" sz="3100" dirty="0" smtClean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17,630 economically </a:t>
            </a:r>
            <a:r>
              <a:rPr lang="en-US" sz="3100" dirty="0" smtClean="0">
                <a:solidFill>
                  <a:schemeClr val="bg1"/>
                </a:solidFill>
              </a:rPr>
              <a:t>disadvantaged </a:t>
            </a:r>
            <a:br>
              <a:rPr lang="en-US" sz="3100" dirty="0" smtClean="0">
                <a:solidFill>
                  <a:schemeClr val="bg1"/>
                </a:solidFill>
              </a:rPr>
            </a:br>
            <a:endParaRPr lang="en-US" sz="3100" dirty="0" smtClean="0">
              <a:solidFill>
                <a:schemeClr val="bg1"/>
              </a:solidFill>
            </a:endParaRPr>
          </a:p>
          <a:p>
            <a:r>
              <a:rPr lang="en-US" sz="3100" b="1" dirty="0" smtClean="0">
                <a:solidFill>
                  <a:schemeClr val="bg1"/>
                </a:solidFill>
              </a:rPr>
              <a:t>2,769 students for whom English is a second language</a:t>
            </a:r>
            <a:r>
              <a:rPr lang="en-US" sz="3100" dirty="0" smtClean="0">
                <a:solidFill>
                  <a:schemeClr val="bg1"/>
                </a:solidFill>
              </a:rPr>
              <a:t/>
            </a:r>
            <a:br>
              <a:rPr lang="en-US" sz="3100" dirty="0" smtClean="0">
                <a:solidFill>
                  <a:schemeClr val="bg1"/>
                </a:solidFill>
              </a:rPr>
            </a:br>
            <a:endParaRPr lang="en-US" sz="3100" dirty="0" smtClean="0">
              <a:solidFill>
                <a:schemeClr val="bg1"/>
              </a:solidFill>
            </a:endParaRPr>
          </a:p>
          <a:p>
            <a:r>
              <a:rPr lang="en-US" sz="3100" b="1" dirty="0">
                <a:solidFill>
                  <a:schemeClr val="bg1"/>
                </a:solidFill>
              </a:rPr>
              <a:t>5,423 students </a:t>
            </a:r>
            <a:r>
              <a:rPr lang="en-US" sz="3100" b="1" dirty="0" smtClean="0">
                <a:solidFill>
                  <a:schemeClr val="bg1"/>
                </a:solidFill>
              </a:rPr>
              <a:t>with disabilities</a:t>
            </a:r>
            <a:endParaRPr lang="en-US" sz="31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386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616" cy="3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6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77"/>
            <a:ext cx="12192000" cy="6714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841" y="1127125"/>
            <a:ext cx="6591300" cy="1173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What We Accomplish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841" y="2300352"/>
            <a:ext cx="6371459" cy="42896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Above state average graduation rates past five years</a:t>
            </a:r>
          </a:p>
          <a:p>
            <a:r>
              <a:rPr lang="en-US" dirty="0"/>
              <a:t>73% of graduates enroll in a 2 or 4 year college within 24 months of graduation</a:t>
            </a:r>
          </a:p>
          <a:p>
            <a:r>
              <a:rPr lang="en-US" dirty="0"/>
              <a:t>2,623 students enrolled in career training programs throughout the region</a:t>
            </a:r>
          </a:p>
          <a:p>
            <a:r>
              <a:rPr lang="en-US" dirty="0"/>
              <a:t>860 kids in GSRP </a:t>
            </a:r>
            <a:r>
              <a:rPr lang="en-US" dirty="0" smtClean="0"/>
              <a:t>programming, 2017/18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"/>
            <a:ext cx="12192000" cy="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96" y="-10391"/>
            <a:ext cx="63102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981" y="1397721"/>
            <a:ext cx="4521200" cy="942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Schools Are Investing Wisely</a:t>
            </a:r>
            <a:endParaRPr lang="en-US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23205" y="2456306"/>
            <a:ext cx="6231636" cy="346320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</a:rPr>
              <a:t>Kindergarten Readiness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</a:rPr>
              <a:t>Third Grade Reading Proficiency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</a:rPr>
              <a:t>Eighth Grade Math Proficiency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</a:rPr>
              <a:t>College and Career Readiness</a:t>
            </a:r>
          </a:p>
          <a:p>
            <a:pPr>
              <a:lnSpc>
                <a:spcPct val="150000"/>
              </a:lnSpc>
            </a:pPr>
            <a:r>
              <a:rPr lang="en-US" dirty="0"/>
              <a:t>Counseling and Mental Health Programs and Services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School </a:t>
            </a:r>
            <a:r>
              <a:rPr lang="en-US" dirty="0"/>
              <a:t>Safety and Security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"/>
            <a:ext cx="12192000" cy="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769"/>
            <a:ext cx="12192001" cy="6849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63" y="895972"/>
            <a:ext cx="5917347" cy="12053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We’re trying hard to keep up with </a:t>
            </a:r>
            <a:r>
              <a:rPr lang="en-US" sz="4500" b="1" dirty="0" smtClean="0">
                <a:solidFill>
                  <a:schemeClr val="bg1"/>
                </a:solidFill>
              </a:rPr>
              <a:t>student needs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8634" y="5786178"/>
            <a:ext cx="12192001" cy="739313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Google Shape;124;p15"/>
          <p:cNvSpPr txBox="1"/>
          <p:nvPr/>
        </p:nvSpPr>
        <p:spPr>
          <a:xfrm>
            <a:off x="-923" y="5848516"/>
            <a:ext cx="12174290" cy="1009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5930" marR="0" lvl="0" indent="-11430" algn="ctr" rtl="0">
              <a:lnSpc>
                <a:spcPct val="1181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By Controlling Costs and Cutting Expenditures</a:t>
            </a:r>
            <a:endParaRPr sz="3600" dirty="0" smtClean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769"/>
            <a:ext cx="12192001" cy="684923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0663" y="895972"/>
            <a:ext cx="5917347" cy="12053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We’re trying hard to keep up with </a:t>
            </a:r>
            <a:r>
              <a:rPr lang="en-US" sz="4500" b="1" dirty="0" smtClean="0">
                <a:solidFill>
                  <a:schemeClr val="bg1"/>
                </a:solidFill>
              </a:rPr>
              <a:t>student needs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1" y="3692589"/>
            <a:ext cx="12192001" cy="3165412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24;p15"/>
          <p:cNvSpPr txBox="1"/>
          <p:nvPr/>
        </p:nvSpPr>
        <p:spPr>
          <a:xfrm>
            <a:off x="0" y="3692589"/>
            <a:ext cx="11996303" cy="327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5930" marR="0" lvl="0" indent="-11430" algn="l" rtl="0">
              <a:lnSpc>
                <a:spcPct val="1181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  We’ve saved millions &amp; consolidated</a:t>
            </a:r>
            <a:r>
              <a:rPr lang="en-US" sz="36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:</a:t>
            </a:r>
            <a:endParaRPr lang="en-US" sz="3600" dirty="0" smtClean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  <a:p>
            <a:pPr marL="787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C60"/>
              </a:buClr>
              <a:buSzPts val="3100"/>
            </a:pPr>
            <a:r>
              <a:rPr lang="en-US" sz="2400" b="1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Consolidation &amp; Shared Services, Shared Positions:</a:t>
            </a:r>
          </a:p>
          <a:p>
            <a:pPr marL="787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C60"/>
              </a:buClr>
              <a:buSzPts val="3100"/>
            </a:pPr>
            <a:r>
              <a:rPr lang="en-US" sz="24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	Business, HR, Special Ed, Food Service, Custodial, Highly-Skilled</a:t>
            </a:r>
            <a:br>
              <a:rPr lang="en-US" sz="24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</a:br>
            <a:r>
              <a:rPr lang="en-US" sz="24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	Specialists for students with special needs, Ottawa Area Information Technology</a:t>
            </a:r>
            <a:br>
              <a:rPr lang="en-US" sz="24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</a:br>
            <a:r>
              <a:rPr lang="en-US" sz="24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	Consortium, Special Ed Transportation</a:t>
            </a:r>
          </a:p>
          <a:p>
            <a:pPr marL="787400" lvl="0">
              <a:buClr>
                <a:srgbClr val="001C60"/>
              </a:buClr>
              <a:buSzPts val="3100"/>
            </a:pPr>
            <a:r>
              <a:rPr lang="en-US" sz="2400" b="1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Outsourcing:</a:t>
            </a:r>
          </a:p>
          <a:p>
            <a:pPr marL="787400" lvl="0">
              <a:buClr>
                <a:srgbClr val="001C60"/>
              </a:buClr>
              <a:buSzPts val="3100"/>
            </a:pPr>
            <a:r>
              <a:rPr lang="en-US" sz="2400" dirty="0" smtClean="0">
                <a:solidFill>
                  <a:srgbClr val="001C60"/>
                </a:solidFill>
                <a:ea typeface="Century Gothic"/>
                <a:cs typeface="Century Gothic"/>
                <a:sym typeface="Century Gothic"/>
              </a:rPr>
              <a:t>	Facilities and Bus Maintenance, Food Services</a:t>
            </a:r>
            <a:endParaRPr sz="2400" dirty="0">
              <a:solidFill>
                <a:schemeClr val="dk1"/>
              </a:solidFill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3"/>
            <a:ext cx="12192000" cy="8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376" y="1198736"/>
            <a:ext cx="10058400" cy="565926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327227" y="1924973"/>
            <a:ext cx="5763173" cy="3186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u="sng" dirty="0" smtClean="0"/>
              <a:t>Expenditures</a:t>
            </a:r>
          </a:p>
          <a:p>
            <a:r>
              <a:rPr lang="en-US" sz="3200" dirty="0" smtClean="0"/>
              <a:t>Wages </a:t>
            </a:r>
            <a:r>
              <a:rPr lang="en-US" sz="2400" dirty="0" smtClean="0"/>
              <a:t>(Control)</a:t>
            </a:r>
          </a:p>
          <a:p>
            <a:r>
              <a:rPr lang="en-US" sz="3200" dirty="0" smtClean="0"/>
              <a:t>Benefits</a:t>
            </a:r>
          </a:p>
          <a:p>
            <a:pPr lvl="1"/>
            <a:r>
              <a:rPr lang="en-US" sz="3200" dirty="0" smtClean="0"/>
              <a:t>Retirement </a:t>
            </a:r>
            <a:r>
              <a:rPr lang="en-US" sz="2400" dirty="0" smtClean="0"/>
              <a:t>(No Control)</a:t>
            </a:r>
          </a:p>
          <a:p>
            <a:pPr lvl="1"/>
            <a:r>
              <a:rPr lang="en-US" sz="3200" dirty="0" smtClean="0"/>
              <a:t>Health Insurance </a:t>
            </a:r>
            <a:r>
              <a:rPr lang="en-US" sz="2400" dirty="0" smtClean="0"/>
              <a:t>(No Control)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02847" y="1924973"/>
            <a:ext cx="5856890" cy="2950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u="sng" dirty="0" smtClean="0"/>
              <a:t>Revenue</a:t>
            </a:r>
            <a:r>
              <a:rPr lang="en-US" sz="3500" dirty="0" smtClean="0"/>
              <a:t>	</a:t>
            </a:r>
          </a:p>
          <a:p>
            <a:r>
              <a:rPr lang="en-US" sz="3200" dirty="0" smtClean="0"/>
              <a:t>Pupil Count </a:t>
            </a:r>
            <a:r>
              <a:rPr lang="en-US" sz="2400" dirty="0" smtClean="0"/>
              <a:t>(No Control)</a:t>
            </a:r>
          </a:p>
          <a:p>
            <a:r>
              <a:rPr lang="en-US" sz="3200" dirty="0" smtClean="0"/>
              <a:t>Foundation Grant </a:t>
            </a:r>
            <a:r>
              <a:rPr lang="en-US" sz="2400" dirty="0" smtClean="0"/>
              <a:t>(No Control)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861815"/>
            <a:ext cx="12192000" cy="865252"/>
          </a:xfrm>
        </p:spPr>
        <p:txBody>
          <a:bodyPr/>
          <a:lstStyle/>
          <a:p>
            <a:pPr algn="ctr"/>
            <a:r>
              <a:rPr lang="en-US" b="1" dirty="0"/>
              <a:t>School </a:t>
            </a:r>
            <a:r>
              <a:rPr lang="en-US" b="1" dirty="0" smtClean="0"/>
              <a:t>Budgets–Operations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1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3476</TotalTime>
  <Words>864</Words>
  <Application>Microsoft Office PowerPoint</Application>
  <PresentationFormat>Widescreen</PresentationFormat>
  <Paragraphs>243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Century Gothic</vt:lpstr>
      <vt:lpstr>Times New Roman</vt:lpstr>
      <vt:lpstr>Wingdings</vt:lpstr>
      <vt:lpstr>Office Theme</vt:lpstr>
      <vt:lpstr>PowerPoint Presentation</vt:lpstr>
      <vt:lpstr>We appreciate the strong support shown for our schools</vt:lpstr>
      <vt:lpstr>Our Community has much to be proud of . . . </vt:lpstr>
      <vt:lpstr>Who We Serve</vt:lpstr>
      <vt:lpstr>What We Accomplish</vt:lpstr>
      <vt:lpstr>Schools Are Investing Wisely</vt:lpstr>
      <vt:lpstr>We’re trying hard to keep up with student needs</vt:lpstr>
      <vt:lpstr>We’re trying hard to keep up with student needs</vt:lpstr>
      <vt:lpstr>School Budgets–Operations</vt:lpstr>
      <vt:lpstr>Foundation Grant</vt:lpstr>
      <vt:lpstr>Retirement Cost</vt:lpstr>
      <vt:lpstr>Insurance Cost</vt:lpstr>
      <vt:lpstr>Expenditures</vt:lpstr>
      <vt:lpstr>Funding Gap</vt:lpstr>
      <vt:lpstr>Schools are under  significant financial challenges</vt:lpstr>
      <vt:lpstr>PowerPoint Presentation</vt:lpstr>
      <vt:lpstr>Yet we continue to create  new opportunities connecting students to the workplace</vt:lpstr>
      <vt:lpstr>Helping students graduate high school</vt:lpstr>
      <vt:lpstr>PowerPoint Presentation</vt:lpstr>
      <vt:lpstr>Our reality is a BIG funding gap</vt:lpstr>
      <vt:lpstr>What We Know</vt:lpstr>
      <vt:lpstr>Others are choosing to invest</vt:lpstr>
      <vt:lpstr>Enhancement Millages</vt:lpstr>
      <vt:lpstr>PowerPoint Presentation</vt:lpstr>
      <vt:lpstr>OUR PROPOSAL</vt:lpstr>
      <vt:lpstr>Enhancement Millage</vt:lpstr>
      <vt:lpstr>PowerPoint Presentation</vt:lpstr>
      <vt:lpstr>What you need to know . . . </vt:lpstr>
      <vt:lpstr>Our Community Survey Results:</vt:lpstr>
      <vt:lpstr>PowerPoint Presentation</vt:lpstr>
      <vt:lpstr>PowerPoint Presentation</vt:lpstr>
    </vt:vector>
  </TitlesOfParts>
  <Company>OAISD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Jannette Bole</dc:creator>
  <cp:lastModifiedBy>Erica Alderink</cp:lastModifiedBy>
  <cp:revision>143</cp:revision>
  <cp:lastPrinted>2018-08-17T13:17:24Z</cp:lastPrinted>
  <dcterms:created xsi:type="dcterms:W3CDTF">2018-08-13T18:28:43Z</dcterms:created>
  <dcterms:modified xsi:type="dcterms:W3CDTF">2018-10-09T18:15:16Z</dcterms:modified>
</cp:coreProperties>
</file>